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3" r:id="rId1"/>
  </p:sldMasterIdLst>
  <p:notesMasterIdLst>
    <p:notesMasterId r:id="rId17"/>
  </p:notesMasterIdLst>
  <p:sldIdLst>
    <p:sldId id="256" r:id="rId2"/>
    <p:sldId id="257" r:id="rId3"/>
    <p:sldId id="258" r:id="rId4"/>
    <p:sldId id="259" r:id="rId5"/>
    <p:sldId id="262" r:id="rId6"/>
    <p:sldId id="261" r:id="rId7"/>
    <p:sldId id="260" r:id="rId8"/>
    <p:sldId id="264" r:id="rId9"/>
    <p:sldId id="263"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15"/>
    <p:restoredTop sz="94940"/>
  </p:normalViewPr>
  <p:slideViewPr>
    <p:cSldViewPr snapToGrid="0" snapToObjects="1">
      <p:cViewPr varScale="1">
        <p:scale>
          <a:sx n="124" d="100"/>
          <a:sy n="124" d="100"/>
        </p:scale>
        <p:origin x="10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F9426-EE15-E343-9480-BCB130A043B2}" type="datetimeFigureOut">
              <a:rPr lang="en-US" smtClean="0"/>
              <a:t>5/17/22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33EC1-7D07-9A4B-A306-8F02E6285FB6}" type="slidenum">
              <a:rPr lang="en-US" smtClean="0"/>
              <a:t>‹#›</a:t>
            </a:fld>
            <a:endParaRPr lang="en-US"/>
          </a:p>
        </p:txBody>
      </p:sp>
    </p:spTree>
    <p:extLst>
      <p:ext uri="{BB962C8B-B14F-4D97-AF65-F5344CB8AC3E}">
        <p14:creationId xmlns:p14="http://schemas.microsoft.com/office/powerpoint/2010/main" val="2900481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overview of the Enterprise Neurosystem open source AI R&amp;D community.</a:t>
            </a:r>
          </a:p>
        </p:txBody>
      </p:sp>
      <p:sp>
        <p:nvSpPr>
          <p:cNvPr id="4" name="Slide Number Placeholder 3"/>
          <p:cNvSpPr>
            <a:spLocks noGrp="1"/>
          </p:cNvSpPr>
          <p:nvPr>
            <p:ph type="sldNum" sz="quarter" idx="5"/>
          </p:nvPr>
        </p:nvSpPr>
        <p:spPr/>
        <p:txBody>
          <a:bodyPr/>
          <a:lstStyle/>
          <a:p>
            <a:fld id="{05C33EC1-7D07-9A4B-A306-8F02E6285FB6}" type="slidenum">
              <a:rPr lang="en-US" smtClean="0"/>
              <a:t>1</a:t>
            </a:fld>
            <a:endParaRPr lang="en-US"/>
          </a:p>
        </p:txBody>
      </p:sp>
    </p:spTree>
    <p:extLst>
      <p:ext uri="{BB962C8B-B14F-4D97-AF65-F5344CB8AC3E}">
        <p14:creationId xmlns:p14="http://schemas.microsoft.com/office/powerpoint/2010/main" val="13628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list of organizations where our various participants </a:t>
            </a:r>
            <a:r>
              <a:rPr lang="en-US"/>
              <a:t>hail from.</a:t>
            </a:r>
            <a:endParaRPr lang="en-US" dirty="0"/>
          </a:p>
        </p:txBody>
      </p:sp>
      <p:sp>
        <p:nvSpPr>
          <p:cNvPr id="4" name="Slide Number Placeholder 3"/>
          <p:cNvSpPr>
            <a:spLocks noGrp="1"/>
          </p:cNvSpPr>
          <p:nvPr>
            <p:ph type="sldNum" sz="quarter" idx="5"/>
          </p:nvPr>
        </p:nvSpPr>
        <p:spPr/>
        <p:txBody>
          <a:bodyPr/>
          <a:lstStyle/>
          <a:p>
            <a:fld id="{05C33EC1-7D07-9A4B-A306-8F02E6285FB6}" type="slidenum">
              <a:rPr lang="en-US" smtClean="0"/>
              <a:t>10</a:t>
            </a:fld>
            <a:endParaRPr lang="en-US"/>
          </a:p>
        </p:txBody>
      </p:sp>
    </p:spTree>
    <p:extLst>
      <p:ext uri="{BB962C8B-B14F-4D97-AF65-F5344CB8AC3E}">
        <p14:creationId xmlns:p14="http://schemas.microsoft.com/office/powerpoint/2010/main" val="3645856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Governing board membership.</a:t>
            </a:r>
          </a:p>
        </p:txBody>
      </p:sp>
      <p:sp>
        <p:nvSpPr>
          <p:cNvPr id="4" name="Slide Number Placeholder 3"/>
          <p:cNvSpPr>
            <a:spLocks noGrp="1"/>
          </p:cNvSpPr>
          <p:nvPr>
            <p:ph type="sldNum" sz="quarter" idx="5"/>
          </p:nvPr>
        </p:nvSpPr>
        <p:spPr/>
        <p:txBody>
          <a:bodyPr/>
          <a:lstStyle/>
          <a:p>
            <a:fld id="{05C33EC1-7D07-9A4B-A306-8F02E6285FB6}" type="slidenum">
              <a:rPr lang="en-US" smtClean="0"/>
              <a:t>11</a:t>
            </a:fld>
            <a:endParaRPr lang="en-US"/>
          </a:p>
        </p:txBody>
      </p:sp>
    </p:spTree>
    <p:extLst>
      <p:ext uri="{BB962C8B-B14F-4D97-AF65-F5344CB8AC3E}">
        <p14:creationId xmlns:p14="http://schemas.microsoft.com/office/powerpoint/2010/main" val="2115981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group leadership.</a:t>
            </a:r>
          </a:p>
        </p:txBody>
      </p:sp>
      <p:sp>
        <p:nvSpPr>
          <p:cNvPr id="4" name="Slide Number Placeholder 3"/>
          <p:cNvSpPr>
            <a:spLocks noGrp="1"/>
          </p:cNvSpPr>
          <p:nvPr>
            <p:ph type="sldNum" sz="quarter" idx="5"/>
          </p:nvPr>
        </p:nvSpPr>
        <p:spPr/>
        <p:txBody>
          <a:bodyPr/>
          <a:lstStyle/>
          <a:p>
            <a:fld id="{05C33EC1-7D07-9A4B-A306-8F02E6285FB6}" type="slidenum">
              <a:rPr lang="en-US" smtClean="0"/>
              <a:t>12</a:t>
            </a:fld>
            <a:endParaRPr lang="en-US"/>
          </a:p>
        </p:txBody>
      </p:sp>
    </p:spTree>
    <p:extLst>
      <p:ext uri="{BB962C8B-B14F-4D97-AF65-F5344CB8AC3E}">
        <p14:creationId xmlns:p14="http://schemas.microsoft.com/office/powerpoint/2010/main" val="318150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AI PoC with Stanford SLAC, featuring an academic exercise with Harvard Analytics. This features a transformer/FFT core to edge architecture for their Cookiebox detector.</a:t>
            </a:r>
          </a:p>
          <a:p>
            <a:endParaRPr lang="en-US" dirty="0"/>
          </a:p>
        </p:txBody>
      </p:sp>
      <p:sp>
        <p:nvSpPr>
          <p:cNvPr id="4" name="Slide Number Placeholder 3"/>
          <p:cNvSpPr>
            <a:spLocks noGrp="1"/>
          </p:cNvSpPr>
          <p:nvPr>
            <p:ph type="sldNum" sz="quarter" idx="5"/>
          </p:nvPr>
        </p:nvSpPr>
        <p:spPr/>
        <p:txBody>
          <a:bodyPr/>
          <a:lstStyle/>
          <a:p>
            <a:fld id="{05C33EC1-7D07-9A4B-A306-8F02E6285FB6}" type="slidenum">
              <a:rPr lang="en-US" smtClean="0"/>
              <a:t>13</a:t>
            </a:fld>
            <a:endParaRPr lang="en-US"/>
          </a:p>
        </p:txBody>
      </p:sp>
    </p:spTree>
    <p:extLst>
      <p:ext uri="{BB962C8B-B14F-4D97-AF65-F5344CB8AC3E}">
        <p14:creationId xmlns:p14="http://schemas.microsoft.com/office/powerpoint/2010/main" val="3516697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bee populations are declining rapidly in the US at 45% per year (15% is a typical average), and are considered critical for almonds, blueberries, apples and other crops.</a:t>
            </a:r>
          </a:p>
          <a:p>
            <a:pPr marL="171450" indent="-171450">
              <a:buFont typeface="Arial" panose="020B0604020202020204" pitchFamily="34" charset="0"/>
              <a:buChar char="•"/>
            </a:pPr>
            <a:r>
              <a:rPr lang="en-US" dirty="0"/>
              <a:t>Weather, pollutants and mites are factors, and queen management may also play a role – but deeper analysis is required to determine the causes and related conditions.</a:t>
            </a:r>
          </a:p>
          <a:p>
            <a:pPr marL="171450" indent="-171450">
              <a:buFont typeface="Arial" panose="020B0604020202020204" pitchFamily="34" charset="0"/>
              <a:buChar char="•"/>
            </a:pPr>
            <a:r>
              <a:rPr lang="en-US" dirty="0"/>
              <a:t>Beehive health can be monitored with acoustic analysis – generating unique sounds when in modes of distress.</a:t>
            </a:r>
          </a:p>
          <a:p>
            <a:pPr marL="171450" indent="-171450">
              <a:buFont typeface="Arial" panose="020B0604020202020204" pitchFamily="34" charset="0"/>
              <a:buChar char="•"/>
            </a:pPr>
            <a:r>
              <a:rPr lang="en-US" dirty="0"/>
              <a:t>IBM Research has donated an AI Acoustics software package, which will be made freely available to the global beekeeper community to assist with this analysis.</a:t>
            </a:r>
          </a:p>
          <a:p>
            <a:pPr marL="171450" indent="-171450">
              <a:buFont typeface="Arial" panose="020B0604020202020204" pitchFamily="34" charset="0"/>
              <a:buChar char="•"/>
            </a:pPr>
            <a:r>
              <a:rPr lang="en-US" dirty="0"/>
              <a:t>Proof of concept proposed by Dennis O’Connell of Yahoo!, in partnership with Ryan Coffee at Stanford SLAC.</a:t>
            </a:r>
          </a:p>
          <a:p>
            <a:endParaRPr lang="en-US" dirty="0"/>
          </a:p>
        </p:txBody>
      </p:sp>
      <p:sp>
        <p:nvSpPr>
          <p:cNvPr id="4" name="Slide Number Placeholder 3"/>
          <p:cNvSpPr>
            <a:spLocks noGrp="1"/>
          </p:cNvSpPr>
          <p:nvPr>
            <p:ph type="sldNum" sz="quarter" idx="5"/>
          </p:nvPr>
        </p:nvSpPr>
        <p:spPr/>
        <p:txBody>
          <a:bodyPr/>
          <a:lstStyle/>
          <a:p>
            <a:fld id="{05C33EC1-7D07-9A4B-A306-8F02E6285FB6}" type="slidenum">
              <a:rPr lang="en-US" smtClean="0"/>
              <a:t>14</a:t>
            </a:fld>
            <a:endParaRPr lang="en-US"/>
          </a:p>
        </p:txBody>
      </p:sp>
    </p:spTree>
    <p:extLst>
      <p:ext uri="{BB962C8B-B14F-4D97-AF65-F5344CB8AC3E}">
        <p14:creationId xmlns:p14="http://schemas.microsoft.com/office/powerpoint/2010/main" val="3048471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Contact: </a:t>
            </a:r>
            <a:r>
              <a:rPr lang="en-US"/>
              <a:t>Bill Wright, Enterprise </a:t>
            </a:r>
            <a:r>
              <a:rPr lang="en-US" dirty="0"/>
              <a:t>Neurosystem - E) bwright@redhat.com, M) +1-415-710-5207</a:t>
            </a:r>
          </a:p>
        </p:txBody>
      </p:sp>
      <p:sp>
        <p:nvSpPr>
          <p:cNvPr id="4" name="Slide Number Placeholder 3"/>
          <p:cNvSpPr>
            <a:spLocks noGrp="1"/>
          </p:cNvSpPr>
          <p:nvPr>
            <p:ph type="sldNum" sz="quarter" idx="5"/>
          </p:nvPr>
        </p:nvSpPr>
        <p:spPr/>
        <p:txBody>
          <a:bodyPr/>
          <a:lstStyle/>
          <a:p>
            <a:fld id="{05C33EC1-7D07-9A4B-A306-8F02E6285FB6}" type="slidenum">
              <a:rPr lang="en-US" smtClean="0"/>
              <a:t>15</a:t>
            </a:fld>
            <a:endParaRPr lang="en-US"/>
          </a:p>
        </p:txBody>
      </p:sp>
    </p:spTree>
    <p:extLst>
      <p:ext uri="{BB962C8B-B14F-4D97-AF65-F5344CB8AC3E}">
        <p14:creationId xmlns:p14="http://schemas.microsoft.com/office/powerpoint/2010/main" val="226156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1200" dirty="0">
                <a:solidFill>
                  <a:schemeClr val="tx1"/>
                </a:solidFill>
                <a:latin typeface="Avenir" panose="02000503020000020003" pitchFamily="2" charset="0"/>
              </a:rPr>
              <a:t>  Human and IT architectures share a number of surprising (and strong) similarities. </a:t>
            </a:r>
          </a:p>
          <a:p>
            <a:pPr algn="l">
              <a:buFont typeface="Arial" panose="020B0604020202020204" pitchFamily="34" charset="0"/>
              <a:buChar char="•"/>
            </a:pPr>
            <a:r>
              <a:rPr lang="en-US" sz="1200" dirty="0">
                <a:solidFill>
                  <a:schemeClr val="tx1"/>
                </a:solidFill>
                <a:latin typeface="Avenir" panose="02000503020000020003" pitchFamily="2" charset="0"/>
              </a:rPr>
              <a:t>  The arrival of AI and ML is one of the final steps in the completion of this parallel model.</a:t>
            </a:r>
          </a:p>
          <a:p>
            <a:pPr algn="l">
              <a:buFont typeface="Arial" panose="020B0604020202020204" pitchFamily="34" charset="0"/>
              <a:buChar char="•"/>
            </a:pPr>
            <a:r>
              <a:rPr lang="en-US" sz="1200" dirty="0">
                <a:latin typeface="Avenir" panose="02000503020000020003" pitchFamily="2" charset="0"/>
              </a:rPr>
              <a:t>  Billions of IoT and mobile devices could be considered edge nerve endings, and data centers equal the brain’s core functions (cerebellum, memory, etc.).</a:t>
            </a:r>
            <a:endParaRPr lang="en-US" sz="1200" dirty="0">
              <a:solidFill>
                <a:schemeClr val="tx1"/>
              </a:solidFill>
              <a:latin typeface="Avenir" panose="02000503020000020003" pitchFamily="2" charset="0"/>
            </a:endParaRPr>
          </a:p>
          <a:p>
            <a:pPr algn="l">
              <a:buFont typeface="Arial" panose="020B0604020202020204" pitchFamily="34" charset="0"/>
              <a:buChar char="•"/>
            </a:pPr>
            <a:r>
              <a:rPr lang="en-US" sz="1200" dirty="0">
                <a:latin typeface="Avenir" panose="02000503020000020003" pitchFamily="2" charset="0"/>
              </a:rPr>
              <a:t>  The most complex human biological operations are autonomous - heartbeat, chemical levels, energy assimilation, etc. - while partitioned from consciousness and higher order decision processes. </a:t>
            </a:r>
          </a:p>
          <a:p>
            <a:pPr algn="l">
              <a:buFont typeface="Arial" panose="020B0604020202020204" pitchFamily="34" charset="0"/>
              <a:buChar char="•"/>
            </a:pPr>
            <a:r>
              <a:rPr lang="en-US" sz="1200" dirty="0">
                <a:latin typeface="Avenir" panose="02000503020000020003" pitchFamily="2" charset="0"/>
              </a:rPr>
              <a:t>  In turn, the first wave of AI innovation includes a similar no touch, complete automation of complex operations. And in turn, results are provided to human management to contribute to higher order decisions.</a:t>
            </a:r>
          </a:p>
          <a:p>
            <a:pPr algn="l">
              <a:buFont typeface="Arial" panose="020B0604020202020204" pitchFamily="34" charset="0"/>
              <a:buChar char="•"/>
            </a:pPr>
            <a:r>
              <a:rPr lang="en-US" sz="1200" dirty="0">
                <a:latin typeface="Avenir" panose="02000503020000020003" pitchFamily="2" charset="0"/>
              </a:rPr>
              <a:t>  Data in governments and multinational corporations - both real time and historical - is both massive and global in scope.</a:t>
            </a:r>
          </a:p>
          <a:p>
            <a:pPr algn="l">
              <a:buFont typeface="Arial" panose="020B0604020202020204" pitchFamily="34" charset="0"/>
              <a:buChar char="•"/>
            </a:pPr>
            <a:r>
              <a:rPr lang="en-US" sz="1200" dirty="0">
                <a:latin typeface="Avenir" panose="02000503020000020003" pitchFamily="2" charset="0"/>
              </a:rPr>
              <a:t>  Creating an architecture that balances autonomous capability with a higher consciousness (human/machine joint decisions) is the optimal end state, and thus emulates human neurological architecture.</a:t>
            </a:r>
          </a:p>
          <a:p>
            <a:endParaRPr lang="en-US" dirty="0"/>
          </a:p>
        </p:txBody>
      </p:sp>
      <p:sp>
        <p:nvSpPr>
          <p:cNvPr id="4" name="Slide Number Placeholder 3"/>
          <p:cNvSpPr>
            <a:spLocks noGrp="1"/>
          </p:cNvSpPr>
          <p:nvPr>
            <p:ph type="sldNum" sz="quarter" idx="5"/>
          </p:nvPr>
        </p:nvSpPr>
        <p:spPr/>
        <p:txBody>
          <a:bodyPr/>
          <a:lstStyle/>
          <a:p>
            <a:fld id="{05C33EC1-7D07-9A4B-A306-8F02E6285FB6}" type="slidenum">
              <a:rPr lang="en-US" smtClean="0"/>
              <a:t>2</a:t>
            </a:fld>
            <a:endParaRPr lang="en-US"/>
          </a:p>
        </p:txBody>
      </p:sp>
    </p:spTree>
    <p:extLst>
      <p:ext uri="{BB962C8B-B14F-4D97-AF65-F5344CB8AC3E}">
        <p14:creationId xmlns:p14="http://schemas.microsoft.com/office/powerpoint/2010/main" val="1396455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This slide describes The Enterprise Neurosystem concept.</a:t>
            </a:r>
          </a:p>
          <a:p>
            <a:pPr marL="0" lvl="0" indent="0" algn="l" rtl="0">
              <a:spcBef>
                <a:spcPts val="0"/>
              </a:spcBef>
              <a:spcAft>
                <a:spcPts val="0"/>
              </a:spcAft>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AI models are being deployed as point solutions for different purposes, without integration or cross-correlation.</a:t>
            </a:r>
          </a:p>
          <a:p>
            <a:pPr marL="171450" indent="-171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Our community proposes to address this issue with a unified open source AI analytics framework that spans all AI Models and data sources. Much like the neurology of the human body, it is an integrated framework and cross-correlation engine for all data sources – to ultimately provide deeper insights and uncover new causes and conditions.</a:t>
            </a:r>
          </a:p>
          <a:p>
            <a:pPr marL="171450" indent="-171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In the climate example, this framework would extend to atmosphere and ocean sensors, species population metrics, weather and agricultural data, satellite and space-based telescope imagery, etc. In the case of the enterprise, this would include finance, supply chains, logistics and delivery, maintenance, legal/contracts, insurance, facility security, cross-border and regulatory frameworks, taxes, etc. </a:t>
            </a:r>
          </a:p>
          <a:p>
            <a:pPr marL="171450" indent="-171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This cross-functionality is due to the fact that this analytics framework is meant to be a general purpose architecture, and can be repurposed to different areas of operation.</a:t>
            </a:r>
          </a:p>
          <a:p>
            <a:pPr marL="171450" indent="-171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This capability would not only increase efficiencies in every area of government, scientific and business operation, but it would provide a integrated viewpoint of unparalleled depth and clarity. </a:t>
            </a:r>
          </a:p>
          <a:p>
            <a:pPr marL="171450" indent="-171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The initial community development program will include projects designed to tackle fundamental AI operations issues, each with a clear path to value. A number of working groups have been established, which include:</a:t>
            </a:r>
          </a:p>
          <a:p>
            <a:pPr marL="628650" lvl="1" indent="-171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Secure AI Connectivity Fabric - Connectivity between AI instances and digital assets. This will be based on the </a:t>
            </a:r>
            <a:r>
              <a:rPr lang="en-US" sz="1100" b="0" i="0" u="none" strike="noStrike" cap="none" dirty="0" err="1">
                <a:solidFill>
                  <a:srgbClr val="000000"/>
                </a:solidFill>
                <a:effectLst/>
                <a:latin typeface="Arial"/>
                <a:ea typeface="Arial"/>
                <a:cs typeface="Arial"/>
                <a:sym typeface="Arial"/>
              </a:rPr>
              <a:t>Skupper</a:t>
            </a:r>
            <a:r>
              <a:rPr lang="en-US" sz="1100" b="0" i="0" u="none" strike="noStrike" cap="none" dirty="0">
                <a:solidFill>
                  <a:srgbClr val="000000"/>
                </a:solidFill>
                <a:effectLst/>
                <a:latin typeface="Arial"/>
                <a:ea typeface="Arial"/>
                <a:cs typeface="Arial"/>
                <a:sym typeface="Arial"/>
              </a:rPr>
              <a:t> upstream open source project, and a policy engine contribution from Dinesh Verma/IBM Research.</a:t>
            </a:r>
          </a:p>
          <a:p>
            <a:pPr marL="628650" lvl="1" indent="-171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Central Analytics - This group will conduct research on the most efficient AI/NN architectures for central analysis of collective real time and historical data. The first project will be a self-identifying digital asset and model catalog, which will act as the foundation for the rest of the infrastructure stack (now underway). </a:t>
            </a:r>
          </a:p>
          <a:p>
            <a:endParaRPr lang="en-US" dirty="0"/>
          </a:p>
        </p:txBody>
      </p:sp>
      <p:sp>
        <p:nvSpPr>
          <p:cNvPr id="4" name="Slide Number Placeholder 3"/>
          <p:cNvSpPr>
            <a:spLocks noGrp="1"/>
          </p:cNvSpPr>
          <p:nvPr>
            <p:ph type="sldNum" sz="quarter" idx="5"/>
          </p:nvPr>
        </p:nvSpPr>
        <p:spPr/>
        <p:txBody>
          <a:bodyPr/>
          <a:lstStyle/>
          <a:p>
            <a:fld id="{05C33EC1-7D07-9A4B-A306-8F02E6285FB6}" type="slidenum">
              <a:rPr lang="en-US" smtClean="0"/>
              <a:t>3</a:t>
            </a:fld>
            <a:endParaRPr lang="en-US"/>
          </a:p>
        </p:txBody>
      </p:sp>
    </p:spTree>
    <p:extLst>
      <p:ext uri="{BB962C8B-B14F-4D97-AF65-F5344CB8AC3E}">
        <p14:creationId xmlns:p14="http://schemas.microsoft.com/office/powerpoint/2010/main" val="2798269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discussion with the United Nations – a unified climate framework with AI cross-correlation.</a:t>
            </a:r>
          </a:p>
          <a:p>
            <a:endParaRPr lang="en-US" dirty="0"/>
          </a:p>
          <a:p>
            <a:pPr marL="171450" indent="-171450">
              <a:buFont typeface="Arial" panose="020B0604020202020204" pitchFamily="34" charset="0"/>
              <a:buChar char="•"/>
            </a:pPr>
            <a:r>
              <a:rPr lang="en-US" dirty="0"/>
              <a:t>A wide variety of sensors, databases and satellites will be integrated in a global AI connective fabric.</a:t>
            </a:r>
          </a:p>
          <a:p>
            <a:pPr marL="171450" indent="-171450">
              <a:buFont typeface="Arial" panose="020B0604020202020204" pitchFamily="34" charset="0"/>
              <a:buChar char="•"/>
            </a:pPr>
            <a:r>
              <a:rPr lang="en-US" dirty="0"/>
              <a:t>The data will be streamed in real time, then forwarded for historical analysis and cross-correlation with other data sources in the Core Intelligence engine.</a:t>
            </a:r>
          </a:p>
          <a:p>
            <a:pPr marL="171450" indent="-171450">
              <a:buFont typeface="Arial" panose="020B0604020202020204" pitchFamily="34" charset="0"/>
              <a:buChar char="•"/>
            </a:pPr>
            <a:r>
              <a:rPr lang="en-US" dirty="0"/>
              <a:t>Models will be developed for use by developing nations, free of charge (see Bee Population PoC, slide 14)</a:t>
            </a:r>
          </a:p>
          <a:p>
            <a:pPr marL="171450" indent="-171450">
              <a:buFont typeface="Arial" panose="020B0604020202020204" pitchFamily="34" charset="0"/>
              <a:buChar char="•"/>
            </a:pPr>
            <a:r>
              <a:rPr lang="en-US" dirty="0"/>
              <a:t>Leads to new discoveries for climate temperature reduction and rapid course correction.</a:t>
            </a:r>
          </a:p>
          <a:p>
            <a:endParaRPr lang="en-US" dirty="0"/>
          </a:p>
        </p:txBody>
      </p:sp>
      <p:sp>
        <p:nvSpPr>
          <p:cNvPr id="4" name="Slide Number Placeholder 3"/>
          <p:cNvSpPr>
            <a:spLocks noGrp="1"/>
          </p:cNvSpPr>
          <p:nvPr>
            <p:ph type="sldNum" sz="quarter" idx="5"/>
          </p:nvPr>
        </p:nvSpPr>
        <p:spPr/>
        <p:txBody>
          <a:bodyPr/>
          <a:lstStyle/>
          <a:p>
            <a:fld id="{05C33EC1-7D07-9A4B-A306-8F02E6285FB6}" type="slidenum">
              <a:rPr lang="en-US" smtClean="0"/>
              <a:t>4</a:t>
            </a:fld>
            <a:endParaRPr lang="en-US"/>
          </a:p>
        </p:txBody>
      </p:sp>
    </p:spTree>
    <p:extLst>
      <p:ext uri="{BB962C8B-B14F-4D97-AF65-F5344CB8AC3E}">
        <p14:creationId xmlns:p14="http://schemas.microsoft.com/office/powerpoint/2010/main" val="258088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framework can be easily repurposed for different uses – a global climate analysis network, Smart Country management, etc.</a:t>
            </a:r>
          </a:p>
        </p:txBody>
      </p:sp>
      <p:sp>
        <p:nvSpPr>
          <p:cNvPr id="4" name="Slide Number Placeholder 3"/>
          <p:cNvSpPr>
            <a:spLocks noGrp="1"/>
          </p:cNvSpPr>
          <p:nvPr>
            <p:ph type="sldNum" sz="quarter" idx="5"/>
          </p:nvPr>
        </p:nvSpPr>
        <p:spPr/>
        <p:txBody>
          <a:bodyPr/>
          <a:lstStyle/>
          <a:p>
            <a:fld id="{05C33EC1-7D07-9A4B-A306-8F02E6285FB6}" type="slidenum">
              <a:rPr lang="en-US" smtClean="0"/>
              <a:t>5</a:t>
            </a:fld>
            <a:endParaRPr lang="en-US"/>
          </a:p>
        </p:txBody>
      </p:sp>
    </p:spTree>
    <p:extLst>
      <p:ext uri="{BB962C8B-B14F-4D97-AF65-F5344CB8AC3E}">
        <p14:creationId xmlns:p14="http://schemas.microsoft.com/office/powerpoint/2010/main" val="179199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architecture diagram – enterprise example.</a:t>
            </a:r>
          </a:p>
          <a:p>
            <a:endParaRPr lang="en-US" dirty="0"/>
          </a:p>
          <a:p>
            <a:endParaRPr lang="en-US" dirty="0"/>
          </a:p>
        </p:txBody>
      </p:sp>
      <p:sp>
        <p:nvSpPr>
          <p:cNvPr id="4" name="Slide Number Placeholder 3"/>
          <p:cNvSpPr>
            <a:spLocks noGrp="1"/>
          </p:cNvSpPr>
          <p:nvPr>
            <p:ph type="sldNum" sz="quarter" idx="5"/>
          </p:nvPr>
        </p:nvSpPr>
        <p:spPr/>
        <p:txBody>
          <a:bodyPr/>
          <a:lstStyle/>
          <a:p>
            <a:fld id="{05C33EC1-7D07-9A4B-A306-8F02E6285FB6}" type="slidenum">
              <a:rPr lang="en-US" smtClean="0"/>
              <a:t>6</a:t>
            </a:fld>
            <a:endParaRPr lang="en-US"/>
          </a:p>
        </p:txBody>
      </p:sp>
    </p:spTree>
    <p:extLst>
      <p:ext uri="{BB962C8B-B14F-4D97-AF65-F5344CB8AC3E}">
        <p14:creationId xmlns:p14="http://schemas.microsoft.com/office/powerpoint/2010/main" val="1400199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concept of tiered cross correlation, with new AI architectures (HTM, etc.) now under review.</a:t>
            </a:r>
          </a:p>
        </p:txBody>
      </p:sp>
      <p:sp>
        <p:nvSpPr>
          <p:cNvPr id="4" name="Slide Number Placeholder 3"/>
          <p:cNvSpPr>
            <a:spLocks noGrp="1"/>
          </p:cNvSpPr>
          <p:nvPr>
            <p:ph type="sldNum" sz="quarter" idx="5"/>
          </p:nvPr>
        </p:nvSpPr>
        <p:spPr/>
        <p:txBody>
          <a:bodyPr/>
          <a:lstStyle/>
          <a:p>
            <a:fld id="{05C33EC1-7D07-9A4B-A306-8F02E6285FB6}" type="slidenum">
              <a:rPr lang="en-US" smtClean="0"/>
              <a:t>7</a:t>
            </a:fld>
            <a:endParaRPr lang="en-US"/>
          </a:p>
        </p:txBody>
      </p:sp>
    </p:spTree>
    <p:extLst>
      <p:ext uri="{BB962C8B-B14F-4D97-AF65-F5344CB8AC3E}">
        <p14:creationId xmlns:p14="http://schemas.microsoft.com/office/powerpoint/2010/main" val="161027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in active development.</a:t>
            </a:r>
          </a:p>
          <a:p>
            <a:endParaRPr lang="en-US" dirty="0"/>
          </a:p>
          <a:p>
            <a:pPr marL="171450" indent="-171450">
              <a:buFont typeface="Arial" panose="020B0604020202020204" pitchFamily="34" charset="0"/>
              <a:buChar char="•"/>
            </a:pPr>
            <a:r>
              <a:rPr lang="en-US" dirty="0"/>
              <a:t>Self-Identifying Asset Catalog includes AI Models. Currently the foundation project now underway.</a:t>
            </a:r>
          </a:p>
          <a:p>
            <a:pPr marL="171450" indent="-171450">
              <a:buFont typeface="Arial" panose="020B0604020202020204" pitchFamily="34" charset="0"/>
              <a:buChar char="•"/>
            </a:pPr>
            <a:r>
              <a:rPr lang="en-US" dirty="0"/>
              <a:t>Secure AI &amp; Application Integration Fabric is based on the </a:t>
            </a:r>
            <a:r>
              <a:rPr lang="en-US" dirty="0" err="1"/>
              <a:t>Skupper</a:t>
            </a:r>
            <a:r>
              <a:rPr lang="en-US" dirty="0"/>
              <a:t> open source project, and will be utilized with a Policy framework donation from Dinesh Verma/IBM Research.</a:t>
            </a:r>
          </a:p>
          <a:p>
            <a:pPr marL="171450" indent="-171450">
              <a:buFont typeface="Arial" panose="020B0604020202020204" pitchFamily="34" charset="0"/>
              <a:buChar char="•"/>
            </a:pPr>
            <a:r>
              <a:rPr lang="en-US" dirty="0"/>
              <a:t>Cross-correlation frameworks are under exploratory review – there is an active HTM PoC at Stanford SLAC.</a:t>
            </a:r>
          </a:p>
          <a:p>
            <a:pPr marL="171450" indent="-171450">
              <a:buFont typeface="Arial" panose="020B0604020202020204" pitchFamily="34" charset="0"/>
              <a:buChar char="•"/>
            </a:pPr>
            <a:r>
              <a:rPr lang="en-US" dirty="0"/>
              <a:t>Environmental AI models – Bee Population / Acoustics AI PoC now underway with Stanford SLAC support, to provide developing nations with advanced AI environmental functions.</a:t>
            </a:r>
          </a:p>
        </p:txBody>
      </p:sp>
      <p:sp>
        <p:nvSpPr>
          <p:cNvPr id="4" name="Slide Number Placeholder 3"/>
          <p:cNvSpPr>
            <a:spLocks noGrp="1"/>
          </p:cNvSpPr>
          <p:nvPr>
            <p:ph type="sldNum" sz="quarter" idx="5"/>
          </p:nvPr>
        </p:nvSpPr>
        <p:spPr/>
        <p:txBody>
          <a:bodyPr/>
          <a:lstStyle/>
          <a:p>
            <a:fld id="{05C33EC1-7D07-9A4B-A306-8F02E6285FB6}" type="slidenum">
              <a:rPr lang="en-US" smtClean="0"/>
              <a:t>8</a:t>
            </a:fld>
            <a:endParaRPr lang="en-US"/>
          </a:p>
        </p:txBody>
      </p:sp>
    </p:spTree>
    <p:extLst>
      <p:ext uri="{BB962C8B-B14F-4D97-AF65-F5344CB8AC3E}">
        <p14:creationId xmlns:p14="http://schemas.microsoft.com/office/powerpoint/2010/main" val="280487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objectives / status chart (as of 5/22).</a:t>
            </a:r>
          </a:p>
        </p:txBody>
      </p:sp>
      <p:sp>
        <p:nvSpPr>
          <p:cNvPr id="4" name="Slide Number Placeholder 3"/>
          <p:cNvSpPr>
            <a:spLocks noGrp="1"/>
          </p:cNvSpPr>
          <p:nvPr>
            <p:ph type="sldNum" sz="quarter" idx="5"/>
          </p:nvPr>
        </p:nvSpPr>
        <p:spPr/>
        <p:txBody>
          <a:bodyPr/>
          <a:lstStyle/>
          <a:p>
            <a:fld id="{05C33EC1-7D07-9A4B-A306-8F02E6285FB6}" type="slidenum">
              <a:rPr lang="en-US" smtClean="0"/>
              <a:t>9</a:t>
            </a:fld>
            <a:endParaRPr lang="en-US"/>
          </a:p>
        </p:txBody>
      </p:sp>
    </p:spTree>
    <p:extLst>
      <p:ext uri="{BB962C8B-B14F-4D97-AF65-F5344CB8AC3E}">
        <p14:creationId xmlns:p14="http://schemas.microsoft.com/office/powerpoint/2010/main" val="3700314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47D01C-3172-2F4C-91A6-A24B1761152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4095928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47D01C-3172-2F4C-91A6-A24B1761152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2617999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47D01C-3172-2F4C-91A6-A24B1761152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939D57-F9D7-034C-8D1C-81442D02096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7141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47D01C-3172-2F4C-91A6-A24B1761152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1296833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47D01C-3172-2F4C-91A6-A24B1761152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939D57-F9D7-034C-8D1C-81442D02096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15437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47D01C-3172-2F4C-91A6-A24B1761152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3789010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47D01C-3172-2F4C-91A6-A24B1761152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3611756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47D01C-3172-2F4C-91A6-A24B1761152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1799067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47D01C-3172-2F4C-91A6-A24B1761152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297712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47D01C-3172-2F4C-91A6-A24B1761152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4169954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47D01C-3172-2F4C-91A6-A24B17611523}"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3006210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47D01C-3172-2F4C-91A6-A24B17611523}" type="datetimeFigureOut">
              <a:rPr lang="en-US" smtClean="0"/>
              <a:t>5/17/22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1115223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47D01C-3172-2F4C-91A6-A24B17611523}" type="datetimeFigureOut">
              <a:rPr lang="en-US" smtClean="0"/>
              <a:t>5/17/22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901586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47D01C-3172-2F4C-91A6-A24B17611523}" type="datetimeFigureOut">
              <a:rPr lang="en-US" smtClean="0"/>
              <a:t>5/17/22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2391357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47D01C-3172-2F4C-91A6-A24B17611523}"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939D57-F9D7-034C-8D1C-81442D020964}" type="slidenum">
              <a:rPr lang="en-US" smtClean="0"/>
              <a:t>‹#›</a:t>
            </a:fld>
            <a:endParaRPr lang="en-US"/>
          </a:p>
        </p:txBody>
      </p:sp>
    </p:spTree>
    <p:extLst>
      <p:ext uri="{BB962C8B-B14F-4D97-AF65-F5344CB8AC3E}">
        <p14:creationId xmlns:p14="http://schemas.microsoft.com/office/powerpoint/2010/main" val="2271700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939D57-F9D7-034C-8D1C-81442D020964}" type="slidenum">
              <a:rPr lang="en-US" smtClean="0"/>
              <a:t>‹#›</a:t>
            </a:fld>
            <a:endParaRPr lang="en-US"/>
          </a:p>
        </p:txBody>
      </p:sp>
      <p:sp>
        <p:nvSpPr>
          <p:cNvPr id="5" name="Date Placeholder 4"/>
          <p:cNvSpPr>
            <a:spLocks noGrp="1"/>
          </p:cNvSpPr>
          <p:nvPr>
            <p:ph type="dt" sz="half" idx="10"/>
          </p:nvPr>
        </p:nvSpPr>
        <p:spPr/>
        <p:txBody>
          <a:bodyPr/>
          <a:lstStyle/>
          <a:p>
            <a:fld id="{5A47D01C-3172-2F4C-91A6-A24B17611523}" type="datetimeFigureOut">
              <a:rPr lang="en-US" smtClean="0"/>
              <a:t>5/17/22</a:t>
            </a:fld>
            <a:endParaRPr lang="en-US"/>
          </a:p>
        </p:txBody>
      </p:sp>
    </p:spTree>
    <p:extLst>
      <p:ext uri="{BB962C8B-B14F-4D97-AF65-F5344CB8AC3E}">
        <p14:creationId xmlns:p14="http://schemas.microsoft.com/office/powerpoint/2010/main" val="1882802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A47D01C-3172-2F4C-91A6-A24B17611523}" type="datetimeFigureOut">
              <a:rPr lang="en-US" smtClean="0"/>
              <a:t>5/17/22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4939D57-F9D7-034C-8D1C-81442D020964}" type="slidenum">
              <a:rPr lang="en-US" smtClean="0"/>
              <a:t>‹#›</a:t>
            </a:fld>
            <a:endParaRPr lang="en-US"/>
          </a:p>
        </p:txBody>
      </p:sp>
    </p:spTree>
    <p:extLst>
      <p:ext uri="{BB962C8B-B14F-4D97-AF65-F5344CB8AC3E}">
        <p14:creationId xmlns:p14="http://schemas.microsoft.com/office/powerpoint/2010/main" val="89903142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E153D2-89CC-04CF-BF77-1A72A35E46AD}"/>
              </a:ext>
            </a:extLst>
          </p:cNvPr>
          <p:cNvPicPr>
            <a:picLocks noChangeAspect="1"/>
          </p:cNvPicPr>
          <p:nvPr/>
        </p:nvPicPr>
        <p:blipFill>
          <a:blip r:embed="rId3"/>
          <a:stretch>
            <a:fillRect/>
          </a:stretch>
        </p:blipFill>
        <p:spPr>
          <a:xfrm>
            <a:off x="113015" y="82194"/>
            <a:ext cx="4479533" cy="1042047"/>
          </a:xfrm>
          <a:prstGeom prst="rect">
            <a:avLst/>
          </a:prstGeom>
        </p:spPr>
      </p:pic>
      <p:sp>
        <p:nvSpPr>
          <p:cNvPr id="2" name="TextBox 1">
            <a:extLst>
              <a:ext uri="{FF2B5EF4-FFF2-40B4-BE49-F238E27FC236}">
                <a16:creationId xmlns:a16="http://schemas.microsoft.com/office/drawing/2014/main" id="{F53E7686-BD41-5089-E780-0819A887CC04}"/>
              </a:ext>
            </a:extLst>
          </p:cNvPr>
          <p:cNvSpPr txBox="1"/>
          <p:nvPr/>
        </p:nvSpPr>
        <p:spPr>
          <a:xfrm>
            <a:off x="2332235" y="2613257"/>
            <a:ext cx="6606282" cy="1446550"/>
          </a:xfrm>
          <a:prstGeom prst="rect">
            <a:avLst/>
          </a:prstGeom>
          <a:noFill/>
        </p:spPr>
        <p:txBody>
          <a:bodyPr wrap="square" rtlCol="0">
            <a:spAutoFit/>
          </a:bodyPr>
          <a:lstStyle/>
          <a:p>
            <a:r>
              <a:rPr lang="en-US" sz="4400" dirty="0">
                <a:latin typeface="Red Hat Display" panose="02010503040201060303" pitchFamily="2" charset="77"/>
              </a:rPr>
              <a:t>Enterprise Neurosystem</a:t>
            </a:r>
          </a:p>
          <a:p>
            <a:r>
              <a:rPr lang="en-US" sz="4400" dirty="0">
                <a:latin typeface="Red Hat Display" panose="02010503040201060303" pitchFamily="2" charset="77"/>
              </a:rPr>
              <a:t>Community Overview</a:t>
            </a:r>
          </a:p>
        </p:txBody>
      </p:sp>
    </p:spTree>
    <p:extLst>
      <p:ext uri="{BB962C8B-B14F-4D97-AF65-F5344CB8AC3E}">
        <p14:creationId xmlns:p14="http://schemas.microsoft.com/office/powerpoint/2010/main" val="356281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pic>
        <p:nvPicPr>
          <p:cNvPr id="3" name="Picture 2">
            <a:extLst>
              <a:ext uri="{FF2B5EF4-FFF2-40B4-BE49-F238E27FC236}">
                <a16:creationId xmlns:a16="http://schemas.microsoft.com/office/drawing/2014/main" id="{35F79A88-244C-C798-EEA2-4E3420B13F48}"/>
              </a:ext>
            </a:extLst>
          </p:cNvPr>
          <p:cNvPicPr>
            <a:picLocks noChangeAspect="1"/>
          </p:cNvPicPr>
          <p:nvPr/>
        </p:nvPicPr>
        <p:blipFill>
          <a:blip r:embed="rId4"/>
          <a:stretch>
            <a:fillRect/>
          </a:stretch>
        </p:blipFill>
        <p:spPr>
          <a:xfrm>
            <a:off x="569372" y="1014487"/>
            <a:ext cx="9012992" cy="3991975"/>
          </a:xfrm>
          <a:prstGeom prst="rect">
            <a:avLst/>
          </a:prstGeom>
        </p:spPr>
      </p:pic>
      <p:sp>
        <p:nvSpPr>
          <p:cNvPr id="4" name="TextBox 3">
            <a:extLst>
              <a:ext uri="{FF2B5EF4-FFF2-40B4-BE49-F238E27FC236}">
                <a16:creationId xmlns:a16="http://schemas.microsoft.com/office/drawing/2014/main" id="{C2D189C6-AF3A-A93E-46AB-2281145C5BE0}"/>
              </a:ext>
            </a:extLst>
          </p:cNvPr>
          <p:cNvSpPr txBox="1"/>
          <p:nvPr/>
        </p:nvSpPr>
        <p:spPr>
          <a:xfrm>
            <a:off x="569372" y="433016"/>
            <a:ext cx="5280613" cy="400110"/>
          </a:xfrm>
          <a:prstGeom prst="rect">
            <a:avLst/>
          </a:prstGeom>
          <a:noFill/>
        </p:spPr>
        <p:txBody>
          <a:bodyPr wrap="none" rtlCol="0">
            <a:spAutoFit/>
          </a:bodyPr>
          <a:lstStyle/>
          <a:p>
            <a:r>
              <a:rPr lang="en-US" sz="2000" dirty="0">
                <a:latin typeface="Red Hat Display" panose="02010503040201060303" pitchFamily="2" charset="77"/>
              </a:rPr>
              <a:t>Community members and their organizations</a:t>
            </a:r>
          </a:p>
        </p:txBody>
      </p:sp>
      <p:pic>
        <p:nvPicPr>
          <p:cNvPr id="6" name="Graphic 5">
            <a:extLst>
              <a:ext uri="{FF2B5EF4-FFF2-40B4-BE49-F238E27FC236}">
                <a16:creationId xmlns:a16="http://schemas.microsoft.com/office/drawing/2014/main" id="{7E0547DF-A5CF-997B-B972-CB7BAF9CC1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9054" y="5433242"/>
            <a:ext cx="1910624" cy="601663"/>
          </a:xfrm>
          <a:prstGeom prst="rect">
            <a:avLst/>
          </a:prstGeom>
        </p:spPr>
      </p:pic>
      <p:pic>
        <p:nvPicPr>
          <p:cNvPr id="10" name="Picture 9">
            <a:extLst>
              <a:ext uri="{FF2B5EF4-FFF2-40B4-BE49-F238E27FC236}">
                <a16:creationId xmlns:a16="http://schemas.microsoft.com/office/drawing/2014/main" id="{66025F47-44EA-4E32-8382-45C1BBBDDA89}"/>
              </a:ext>
            </a:extLst>
          </p:cNvPr>
          <p:cNvPicPr>
            <a:picLocks noChangeAspect="1"/>
          </p:cNvPicPr>
          <p:nvPr/>
        </p:nvPicPr>
        <p:blipFill>
          <a:blip r:embed="rId7"/>
          <a:stretch>
            <a:fillRect/>
          </a:stretch>
        </p:blipFill>
        <p:spPr>
          <a:xfrm>
            <a:off x="3474972" y="5027861"/>
            <a:ext cx="2621028" cy="1219732"/>
          </a:xfrm>
          <a:prstGeom prst="rect">
            <a:avLst/>
          </a:prstGeom>
        </p:spPr>
      </p:pic>
      <p:pic>
        <p:nvPicPr>
          <p:cNvPr id="12" name="Picture 11">
            <a:extLst>
              <a:ext uri="{FF2B5EF4-FFF2-40B4-BE49-F238E27FC236}">
                <a16:creationId xmlns:a16="http://schemas.microsoft.com/office/drawing/2014/main" id="{8DACBD24-F614-AD78-3862-82078A2042C8}"/>
              </a:ext>
            </a:extLst>
          </p:cNvPr>
          <p:cNvPicPr>
            <a:picLocks noChangeAspect="1"/>
          </p:cNvPicPr>
          <p:nvPr/>
        </p:nvPicPr>
        <p:blipFill>
          <a:blip r:embed="rId8"/>
          <a:stretch>
            <a:fillRect/>
          </a:stretch>
        </p:blipFill>
        <p:spPr>
          <a:xfrm>
            <a:off x="6371740" y="5104327"/>
            <a:ext cx="1905000" cy="1066800"/>
          </a:xfrm>
          <a:prstGeom prst="rect">
            <a:avLst/>
          </a:prstGeom>
        </p:spPr>
      </p:pic>
    </p:spTree>
    <p:extLst>
      <p:ext uri="{BB962C8B-B14F-4D97-AF65-F5344CB8AC3E}">
        <p14:creationId xmlns:p14="http://schemas.microsoft.com/office/powerpoint/2010/main" val="405109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sp>
        <p:nvSpPr>
          <p:cNvPr id="2" name="TextBox 1">
            <a:extLst>
              <a:ext uri="{FF2B5EF4-FFF2-40B4-BE49-F238E27FC236}">
                <a16:creationId xmlns:a16="http://schemas.microsoft.com/office/drawing/2014/main" id="{2E74CBF2-A69C-677B-CF18-7D667A9C8E7C}"/>
              </a:ext>
            </a:extLst>
          </p:cNvPr>
          <p:cNvSpPr txBox="1"/>
          <p:nvPr/>
        </p:nvSpPr>
        <p:spPr>
          <a:xfrm>
            <a:off x="708917" y="1123016"/>
            <a:ext cx="8671390" cy="4611968"/>
          </a:xfrm>
          <a:prstGeom prst="rect">
            <a:avLst/>
          </a:prstGeom>
          <a:noFill/>
        </p:spPr>
        <p:txBody>
          <a:bodyPr wrap="square" rtlCol="0">
            <a:spAutoFit/>
          </a:bodyPr>
          <a:lstStyle/>
          <a:p>
            <a:pPr>
              <a:lnSpc>
                <a:spcPct val="150000"/>
              </a:lnSpc>
            </a:pPr>
            <a:r>
              <a:rPr lang="en-US" b="1" dirty="0">
                <a:latin typeface="Red Hat Display" panose="02010503040201060303" pitchFamily="2" charset="77"/>
              </a:rPr>
              <a:t>Governing Board</a:t>
            </a:r>
            <a:br>
              <a:rPr lang="en-US" sz="2400" b="1" dirty="0">
                <a:solidFill>
                  <a:srgbClr val="FF0000"/>
                </a:solidFill>
                <a:latin typeface="Red Hat Display" panose="02010503040201060303" pitchFamily="2" charset="77"/>
              </a:rPr>
            </a:br>
            <a:r>
              <a:rPr lang="en-US" dirty="0">
                <a:latin typeface="Red Hat Display" panose="02010503040201060303" pitchFamily="2" charset="77"/>
              </a:rPr>
              <a:t>Chair:  Bill Wright, Head of AIML and Intelligent Edge, Red Hat</a:t>
            </a:r>
            <a:br>
              <a:rPr lang="en-US" dirty="0">
                <a:latin typeface="Red Hat Display" panose="02010503040201060303" pitchFamily="2" charset="77"/>
              </a:rPr>
            </a:br>
            <a:r>
              <a:rPr lang="en-US" dirty="0">
                <a:latin typeface="Red Hat Display" panose="02010503040201060303" pitchFamily="2" charset="77"/>
              </a:rPr>
              <a:t>Vice Chair:  John Overton, CEO of Kove</a:t>
            </a:r>
            <a:br>
              <a:rPr lang="en-US" dirty="0">
                <a:latin typeface="Red Hat Display" panose="02010503040201060303" pitchFamily="2" charset="77"/>
              </a:rPr>
            </a:br>
            <a:r>
              <a:rPr lang="en-US" dirty="0">
                <a:latin typeface="Red Hat Display" panose="02010503040201060303" pitchFamily="2" charset="77"/>
              </a:rPr>
              <a:t>Technical Committee Lead:  Dinesh Verma, CTO Edge at IBM Research</a:t>
            </a:r>
            <a:br>
              <a:rPr lang="en-US" dirty="0">
                <a:latin typeface="Red Hat Display" panose="02010503040201060303" pitchFamily="2" charset="77"/>
              </a:rPr>
            </a:br>
            <a:r>
              <a:rPr lang="en-US" dirty="0">
                <a:latin typeface="Red Hat Display" panose="02010503040201060303" pitchFamily="2" charset="77"/>
              </a:rPr>
              <a:t>REN and Government Representative:  Ryan Coffee, Senior Scientist, Stanford National Accelerator Lab, LCLS</a:t>
            </a:r>
            <a:br>
              <a:rPr lang="en-US" dirty="0">
                <a:latin typeface="Red Hat Display" panose="02010503040201060303" pitchFamily="2" charset="77"/>
              </a:rPr>
            </a:br>
            <a:r>
              <a:rPr lang="en-US" dirty="0">
                <a:latin typeface="Red Hat Display" panose="02010503040201060303" pitchFamily="2" charset="77"/>
              </a:rPr>
              <a:t>Financial Services Representative:  Vishnu Hari,  PM at Meta AI</a:t>
            </a:r>
            <a:br>
              <a:rPr lang="en-US" dirty="0">
                <a:latin typeface="Red Hat Display" panose="02010503040201060303" pitchFamily="2" charset="77"/>
              </a:rPr>
            </a:br>
            <a:r>
              <a:rPr lang="en-US" dirty="0">
                <a:latin typeface="Red Hat Display" panose="02010503040201060303" pitchFamily="2" charset="77"/>
              </a:rPr>
              <a:t>IT Vendor Representative:  Ganesh Harinath, CEO of Fiducia AI</a:t>
            </a:r>
          </a:p>
          <a:p>
            <a:pPr>
              <a:lnSpc>
                <a:spcPct val="150000"/>
              </a:lnSpc>
            </a:pPr>
            <a:r>
              <a:rPr lang="en-US" dirty="0">
                <a:latin typeface="Red Hat Display" panose="02010503040201060303" pitchFamily="2" charset="77"/>
              </a:rPr>
              <a:t>Telco Industry Representative:  Tong Zhang, Principal R&amp;D Engineer at Intel</a:t>
            </a:r>
            <a:br>
              <a:rPr lang="en-US" dirty="0">
                <a:latin typeface="Red Hat Display" panose="02010503040201060303" pitchFamily="2" charset="77"/>
              </a:rPr>
            </a:br>
            <a:br>
              <a:rPr lang="en-US" dirty="0">
                <a:latin typeface="Red Hat Display" panose="02010503040201060303" pitchFamily="2" charset="77"/>
              </a:rPr>
            </a:br>
            <a:endParaRPr lang="en-US" dirty="0"/>
          </a:p>
        </p:txBody>
      </p:sp>
    </p:spTree>
    <p:extLst>
      <p:ext uri="{BB962C8B-B14F-4D97-AF65-F5344CB8AC3E}">
        <p14:creationId xmlns:p14="http://schemas.microsoft.com/office/powerpoint/2010/main" val="2764839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sp>
        <p:nvSpPr>
          <p:cNvPr id="2" name="TextBox 1">
            <a:extLst>
              <a:ext uri="{FF2B5EF4-FFF2-40B4-BE49-F238E27FC236}">
                <a16:creationId xmlns:a16="http://schemas.microsoft.com/office/drawing/2014/main" id="{DFF7929B-627F-CF6D-736B-65EE30C8D8E6}"/>
              </a:ext>
            </a:extLst>
          </p:cNvPr>
          <p:cNvSpPr txBox="1"/>
          <p:nvPr/>
        </p:nvSpPr>
        <p:spPr>
          <a:xfrm>
            <a:off x="770562" y="1202076"/>
            <a:ext cx="8599469" cy="3780971"/>
          </a:xfrm>
          <a:prstGeom prst="rect">
            <a:avLst/>
          </a:prstGeom>
          <a:noFill/>
        </p:spPr>
        <p:txBody>
          <a:bodyPr wrap="square" rtlCol="0">
            <a:spAutoFit/>
          </a:bodyPr>
          <a:lstStyle/>
          <a:p>
            <a:pPr>
              <a:lnSpc>
                <a:spcPct val="150000"/>
              </a:lnSpc>
            </a:pPr>
            <a:r>
              <a:rPr lang="en-US" b="1" dirty="0">
                <a:latin typeface="Red Hat Display" panose="02010503040201060303" pitchFamily="2" charset="77"/>
              </a:rPr>
              <a:t>Working Groups</a:t>
            </a:r>
            <a:br>
              <a:rPr lang="en-US" dirty="0"/>
            </a:br>
            <a:r>
              <a:rPr lang="en-US" dirty="0">
                <a:latin typeface="Red Hat Display" panose="02010503040201060303" pitchFamily="2" charset="77"/>
              </a:rPr>
              <a:t>Core Intelligence Working Group –Chair:  Dinesh Verma, CTO Edge,  IBM Research</a:t>
            </a:r>
            <a:br>
              <a:rPr lang="en-US" dirty="0">
                <a:latin typeface="Red Hat Display" panose="02010503040201060303" pitchFamily="2" charset="77"/>
              </a:rPr>
            </a:br>
            <a:r>
              <a:rPr lang="en-US" dirty="0">
                <a:latin typeface="Red Hat Display" panose="02010503040201060303" pitchFamily="2" charset="77"/>
              </a:rPr>
              <a:t>Secure AI Connectivity Fabric Working Group –Chair:  Sanjay Aiyagari, Principal Architect for Telco, Edge and AI,  Red Hat  </a:t>
            </a:r>
            <a:br>
              <a:rPr lang="en-US" dirty="0">
                <a:latin typeface="Red Hat Display" panose="02010503040201060303" pitchFamily="2" charset="77"/>
              </a:rPr>
            </a:br>
            <a:r>
              <a:rPr lang="en-US" dirty="0">
                <a:latin typeface="Red Hat Display" panose="02010503040201060303" pitchFamily="2" charset="77"/>
              </a:rPr>
              <a:t>Telco Working Group –Chair:  Ravi Sinha, Director of Technology and Solution Development,  Reliance Jio</a:t>
            </a:r>
            <a:br>
              <a:rPr lang="en-US" dirty="0">
                <a:latin typeface="Red Hat Display" panose="02010503040201060303" pitchFamily="2" charset="77"/>
              </a:rPr>
            </a:br>
            <a:r>
              <a:rPr lang="en-US" dirty="0">
                <a:latin typeface="Red Hat Display" panose="02010503040201060303" pitchFamily="2" charset="77"/>
              </a:rPr>
              <a:t>AI-based Signal Processing Working Group – Chair:  David Wood, Software Engineering,  IBM Research</a:t>
            </a:r>
            <a:br>
              <a:rPr lang="en-US" dirty="0">
                <a:latin typeface="Red Hat Display" panose="02010503040201060303" pitchFamily="2" charset="77"/>
              </a:rPr>
            </a:br>
            <a:endParaRPr lang="en-US" dirty="0"/>
          </a:p>
        </p:txBody>
      </p:sp>
    </p:spTree>
    <p:extLst>
      <p:ext uri="{BB962C8B-B14F-4D97-AF65-F5344CB8AC3E}">
        <p14:creationId xmlns:p14="http://schemas.microsoft.com/office/powerpoint/2010/main" val="306290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pic>
        <p:nvPicPr>
          <p:cNvPr id="6" name="Picture 5">
            <a:extLst>
              <a:ext uri="{FF2B5EF4-FFF2-40B4-BE49-F238E27FC236}">
                <a16:creationId xmlns:a16="http://schemas.microsoft.com/office/drawing/2014/main" id="{2BB7DE47-A52B-6C8C-40EF-5A0F97B51966}"/>
              </a:ext>
            </a:extLst>
          </p:cNvPr>
          <p:cNvPicPr>
            <a:picLocks noChangeAspect="1"/>
          </p:cNvPicPr>
          <p:nvPr/>
        </p:nvPicPr>
        <p:blipFill>
          <a:blip r:embed="rId4"/>
          <a:stretch>
            <a:fillRect/>
          </a:stretch>
        </p:blipFill>
        <p:spPr>
          <a:xfrm>
            <a:off x="1140431" y="837127"/>
            <a:ext cx="7617203" cy="5086407"/>
          </a:xfrm>
          <a:prstGeom prst="rect">
            <a:avLst/>
          </a:prstGeom>
        </p:spPr>
      </p:pic>
      <p:sp>
        <p:nvSpPr>
          <p:cNvPr id="4" name="TextBox 3">
            <a:extLst>
              <a:ext uri="{FF2B5EF4-FFF2-40B4-BE49-F238E27FC236}">
                <a16:creationId xmlns:a16="http://schemas.microsoft.com/office/drawing/2014/main" id="{CCEE0B45-0ACA-1306-DC48-538E67EB2B79}"/>
              </a:ext>
            </a:extLst>
          </p:cNvPr>
          <p:cNvSpPr txBox="1"/>
          <p:nvPr/>
        </p:nvSpPr>
        <p:spPr>
          <a:xfrm>
            <a:off x="512845" y="145265"/>
            <a:ext cx="2771913" cy="369332"/>
          </a:xfrm>
          <a:prstGeom prst="rect">
            <a:avLst/>
          </a:prstGeom>
          <a:noFill/>
        </p:spPr>
        <p:txBody>
          <a:bodyPr wrap="none" rtlCol="0">
            <a:spAutoFit/>
          </a:bodyPr>
          <a:lstStyle/>
          <a:p>
            <a:r>
              <a:rPr lang="en-US" dirty="0">
                <a:latin typeface="Red Hat Display" panose="02010503040201060303" pitchFamily="2" charset="77"/>
              </a:rPr>
              <a:t>Examples of PoC Activity</a:t>
            </a:r>
          </a:p>
        </p:txBody>
      </p:sp>
    </p:spTree>
    <p:extLst>
      <p:ext uri="{BB962C8B-B14F-4D97-AF65-F5344CB8AC3E}">
        <p14:creationId xmlns:p14="http://schemas.microsoft.com/office/powerpoint/2010/main" val="713462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sp>
        <p:nvSpPr>
          <p:cNvPr id="4" name="TextBox 3">
            <a:extLst>
              <a:ext uri="{FF2B5EF4-FFF2-40B4-BE49-F238E27FC236}">
                <a16:creationId xmlns:a16="http://schemas.microsoft.com/office/drawing/2014/main" id="{CCEE0B45-0ACA-1306-DC48-538E67EB2B79}"/>
              </a:ext>
            </a:extLst>
          </p:cNvPr>
          <p:cNvSpPr txBox="1"/>
          <p:nvPr/>
        </p:nvSpPr>
        <p:spPr>
          <a:xfrm>
            <a:off x="512845" y="145265"/>
            <a:ext cx="2771913" cy="369332"/>
          </a:xfrm>
          <a:prstGeom prst="rect">
            <a:avLst/>
          </a:prstGeom>
          <a:noFill/>
        </p:spPr>
        <p:txBody>
          <a:bodyPr wrap="none" rtlCol="0">
            <a:spAutoFit/>
          </a:bodyPr>
          <a:lstStyle/>
          <a:p>
            <a:r>
              <a:rPr lang="en-US" dirty="0">
                <a:latin typeface="Red Hat Display" panose="02010503040201060303" pitchFamily="2" charset="77"/>
              </a:rPr>
              <a:t>Examples of PoC Activity</a:t>
            </a:r>
          </a:p>
        </p:txBody>
      </p:sp>
      <p:pic>
        <p:nvPicPr>
          <p:cNvPr id="3" name="Picture 2">
            <a:extLst>
              <a:ext uri="{FF2B5EF4-FFF2-40B4-BE49-F238E27FC236}">
                <a16:creationId xmlns:a16="http://schemas.microsoft.com/office/drawing/2014/main" id="{F19CE6FF-CD28-072C-3FE9-DA028DD2403F}"/>
              </a:ext>
            </a:extLst>
          </p:cNvPr>
          <p:cNvPicPr>
            <a:picLocks noChangeAspect="1"/>
          </p:cNvPicPr>
          <p:nvPr/>
        </p:nvPicPr>
        <p:blipFill>
          <a:blip r:embed="rId4"/>
          <a:stretch>
            <a:fillRect/>
          </a:stretch>
        </p:blipFill>
        <p:spPr>
          <a:xfrm>
            <a:off x="328773" y="1284580"/>
            <a:ext cx="9150850" cy="4097653"/>
          </a:xfrm>
          <a:prstGeom prst="rect">
            <a:avLst/>
          </a:prstGeom>
        </p:spPr>
      </p:pic>
    </p:spTree>
    <p:extLst>
      <p:ext uri="{BB962C8B-B14F-4D97-AF65-F5344CB8AC3E}">
        <p14:creationId xmlns:p14="http://schemas.microsoft.com/office/powerpoint/2010/main" val="2710450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sp>
        <p:nvSpPr>
          <p:cNvPr id="2" name="TextBox 1">
            <a:extLst>
              <a:ext uri="{FF2B5EF4-FFF2-40B4-BE49-F238E27FC236}">
                <a16:creationId xmlns:a16="http://schemas.microsoft.com/office/drawing/2014/main" id="{6164AE2A-6B6C-6653-C41E-CD67C15E29E1}"/>
              </a:ext>
            </a:extLst>
          </p:cNvPr>
          <p:cNvSpPr txBox="1"/>
          <p:nvPr/>
        </p:nvSpPr>
        <p:spPr>
          <a:xfrm>
            <a:off x="1982913" y="2315217"/>
            <a:ext cx="3976099" cy="1323439"/>
          </a:xfrm>
          <a:prstGeom prst="rect">
            <a:avLst/>
          </a:prstGeom>
          <a:noFill/>
        </p:spPr>
        <p:txBody>
          <a:bodyPr wrap="square" rtlCol="0">
            <a:spAutoFit/>
          </a:bodyPr>
          <a:lstStyle/>
          <a:p>
            <a:r>
              <a:rPr lang="en-US" sz="4400" dirty="0">
                <a:latin typeface="Red Hat Display" panose="02010503040201060303" pitchFamily="2" charset="77"/>
              </a:rPr>
              <a:t>Thank You</a:t>
            </a:r>
          </a:p>
          <a:p>
            <a:endParaRPr lang="en-US" dirty="0">
              <a:latin typeface="Red Hat Display" panose="02010503040201060303" pitchFamily="2" charset="77"/>
            </a:endParaRPr>
          </a:p>
          <a:p>
            <a:endParaRPr lang="en-US" dirty="0">
              <a:latin typeface="Red Hat Display" panose="02010503040201060303" pitchFamily="2" charset="77"/>
            </a:endParaRPr>
          </a:p>
        </p:txBody>
      </p:sp>
    </p:spTree>
    <p:extLst>
      <p:ext uri="{BB962C8B-B14F-4D97-AF65-F5344CB8AC3E}">
        <p14:creationId xmlns:p14="http://schemas.microsoft.com/office/powerpoint/2010/main" val="3363381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sp>
        <p:nvSpPr>
          <p:cNvPr id="3" name="TextBox 2">
            <a:extLst>
              <a:ext uri="{FF2B5EF4-FFF2-40B4-BE49-F238E27FC236}">
                <a16:creationId xmlns:a16="http://schemas.microsoft.com/office/drawing/2014/main" id="{76CE5B1C-57C5-F309-8249-B95DBC888047}"/>
              </a:ext>
            </a:extLst>
          </p:cNvPr>
          <p:cNvSpPr txBox="1"/>
          <p:nvPr/>
        </p:nvSpPr>
        <p:spPr>
          <a:xfrm>
            <a:off x="1119883" y="472611"/>
            <a:ext cx="7674795" cy="6273962"/>
          </a:xfrm>
          <a:prstGeom prst="rect">
            <a:avLst/>
          </a:prstGeom>
          <a:noFill/>
        </p:spPr>
        <p:txBody>
          <a:bodyPr wrap="square" rtlCol="0">
            <a:spAutoFit/>
          </a:bodyPr>
          <a:lstStyle/>
          <a:p>
            <a:pPr>
              <a:lnSpc>
                <a:spcPct val="150000"/>
              </a:lnSpc>
            </a:pPr>
            <a:r>
              <a:rPr lang="en-US" b="1" dirty="0">
                <a:latin typeface="Red Hat Display" panose="02010503040201060303" pitchFamily="2" charset="77"/>
              </a:rPr>
              <a:t>Singular AI Instance</a:t>
            </a:r>
            <a:r>
              <a:rPr lang="en-US" dirty="0">
                <a:latin typeface="Red Hat Display" panose="02010503040201060303" pitchFamily="2" charset="77"/>
              </a:rPr>
              <a:t> - To fully analyze events and operations at scale, AI systems must evolve beyond small islands of data and compute instances, and into a distinct and singular interpretive model that spans all data and resources, similar to a human neurosystem.</a:t>
            </a:r>
            <a:br>
              <a:rPr lang="en-US" dirty="0">
                <a:latin typeface="Red Hat Display" panose="02010503040201060303" pitchFamily="2" charset="77"/>
              </a:rPr>
            </a:br>
            <a:br>
              <a:rPr lang="en-US" dirty="0">
                <a:latin typeface="Red Hat Display" panose="02010503040201060303" pitchFamily="2" charset="77"/>
              </a:rPr>
            </a:br>
            <a:r>
              <a:rPr lang="en-US" b="1" dirty="0">
                <a:latin typeface="Red Hat Display" panose="02010503040201060303" pitchFamily="2" charset="77"/>
              </a:rPr>
              <a:t>Neurological Model</a:t>
            </a:r>
            <a:r>
              <a:rPr lang="en-US" dirty="0">
                <a:latin typeface="Red Hat Display" panose="02010503040201060303" pitchFamily="2" charset="77"/>
              </a:rPr>
              <a:t> - Human neurology is the template that the IT industry has been replicating at a subconscious level, since the inception of the data center.  </a:t>
            </a:r>
            <a:br>
              <a:rPr lang="en-US" dirty="0">
                <a:latin typeface="Red Hat Display" panose="02010503040201060303" pitchFamily="2" charset="77"/>
              </a:rPr>
            </a:br>
            <a:br>
              <a:rPr lang="en-US" dirty="0">
                <a:latin typeface="Red Hat Display" panose="02010503040201060303" pitchFamily="2" charset="77"/>
              </a:rPr>
            </a:br>
            <a:r>
              <a:rPr lang="en-US" b="1" dirty="0">
                <a:latin typeface="Red Hat Display" panose="02010503040201060303" pitchFamily="2" charset="77"/>
              </a:rPr>
              <a:t>Autonomous and Conscious Operation </a:t>
            </a:r>
            <a:r>
              <a:rPr lang="en-US" dirty="0">
                <a:latin typeface="Red Hat Display" panose="02010503040201060303" pitchFamily="2" charset="77"/>
              </a:rPr>
              <a:t>- Higher order decisions are made by the conscious mind, which coexists in harmony with the autonomous and regulatory systems. The most complex human biological operations are autonomous, while partitioning conscious thought processes.  </a:t>
            </a:r>
            <a:br>
              <a:rPr lang="en-US" dirty="0">
                <a:latin typeface="Red Hat Display" panose="02010503040201060303" pitchFamily="2" charset="77"/>
              </a:rPr>
            </a:br>
            <a:endParaRPr lang="en-US" dirty="0"/>
          </a:p>
        </p:txBody>
      </p:sp>
    </p:spTree>
    <p:extLst>
      <p:ext uri="{BB962C8B-B14F-4D97-AF65-F5344CB8AC3E}">
        <p14:creationId xmlns:p14="http://schemas.microsoft.com/office/powerpoint/2010/main" val="4690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sp>
        <p:nvSpPr>
          <p:cNvPr id="2" name="TextBox 1">
            <a:extLst>
              <a:ext uri="{FF2B5EF4-FFF2-40B4-BE49-F238E27FC236}">
                <a16:creationId xmlns:a16="http://schemas.microsoft.com/office/drawing/2014/main" id="{0CC45994-0643-45D6-DE59-B02E2AD64A15}"/>
              </a:ext>
            </a:extLst>
          </p:cNvPr>
          <p:cNvSpPr txBox="1"/>
          <p:nvPr/>
        </p:nvSpPr>
        <p:spPr>
          <a:xfrm>
            <a:off x="750012" y="698643"/>
            <a:ext cx="4395755" cy="461665"/>
          </a:xfrm>
          <a:prstGeom prst="rect">
            <a:avLst/>
          </a:prstGeom>
          <a:noFill/>
        </p:spPr>
        <p:txBody>
          <a:bodyPr wrap="none" rtlCol="0">
            <a:spAutoFit/>
          </a:bodyPr>
          <a:lstStyle/>
          <a:p>
            <a:r>
              <a:rPr lang="en-US" sz="2400" b="1" dirty="0">
                <a:latin typeface="Red Hat Display" panose="02010503040201060303" pitchFamily="2" charset="77"/>
              </a:rPr>
              <a:t>The Enterprise Neurosystem</a:t>
            </a:r>
          </a:p>
        </p:txBody>
      </p:sp>
      <p:sp>
        <p:nvSpPr>
          <p:cNvPr id="4" name="TextBox 3">
            <a:extLst>
              <a:ext uri="{FF2B5EF4-FFF2-40B4-BE49-F238E27FC236}">
                <a16:creationId xmlns:a16="http://schemas.microsoft.com/office/drawing/2014/main" id="{39AE8BE3-E27C-8DBE-1D1A-0D32931AFD24}"/>
              </a:ext>
            </a:extLst>
          </p:cNvPr>
          <p:cNvSpPr txBox="1"/>
          <p:nvPr/>
        </p:nvSpPr>
        <p:spPr>
          <a:xfrm>
            <a:off x="512122" y="1510590"/>
            <a:ext cx="9267289" cy="4108817"/>
          </a:xfrm>
          <a:prstGeom prst="rect">
            <a:avLst/>
          </a:prstGeom>
          <a:noFill/>
        </p:spPr>
        <p:txBody>
          <a:bodyPr wrap="square" rtlCol="0">
            <a:spAutoFit/>
          </a:bodyPr>
          <a:lstStyle/>
          <a:p>
            <a:pPr marL="542925" indent="-342900">
              <a:lnSpc>
                <a:spcPct val="150000"/>
              </a:lnSpc>
              <a:buSzPts val="1800"/>
              <a:buFont typeface="Arial" panose="020B0604020202020204" pitchFamily="34" charset="0"/>
              <a:buChar char="•"/>
            </a:pPr>
            <a:r>
              <a:rPr lang="en-US" dirty="0">
                <a:latin typeface="Red Hat Text" panose="02010503040201060303" pitchFamily="2" charset="77"/>
              </a:rPr>
              <a:t>Open source AI research community</a:t>
            </a:r>
          </a:p>
          <a:p>
            <a:pPr marL="542925" indent="-342900">
              <a:lnSpc>
                <a:spcPct val="150000"/>
              </a:lnSpc>
              <a:buSzPts val="1800"/>
              <a:buFont typeface="Arial" panose="020B0604020202020204" pitchFamily="34" charset="0"/>
              <a:buChar char="•"/>
            </a:pPr>
            <a:r>
              <a:rPr lang="en-US" dirty="0">
                <a:latin typeface="Red Hat Text" panose="02010503040201060303" pitchFamily="2" charset="77"/>
              </a:rPr>
              <a:t>Spans academia, government and the private sector  </a:t>
            </a:r>
          </a:p>
          <a:p>
            <a:pPr marL="542925" indent="-342900">
              <a:lnSpc>
                <a:spcPct val="150000"/>
              </a:lnSpc>
              <a:buSzPts val="1800"/>
              <a:buFont typeface="Arial" panose="020B0604020202020204" pitchFamily="34" charset="0"/>
              <a:buChar char="•"/>
            </a:pPr>
            <a:r>
              <a:rPr lang="en-US" dirty="0">
                <a:latin typeface="Red Hat Text" panose="02010503040201060303" pitchFamily="2" charset="77"/>
              </a:rPr>
              <a:t>Architecture - AI/ML framework that enables AI model integration and data cross-correlation on a multinational scale, to assist in climate use cases</a:t>
            </a:r>
          </a:p>
          <a:p>
            <a:pPr marL="542925" indent="-342900">
              <a:lnSpc>
                <a:spcPct val="150000"/>
              </a:lnSpc>
              <a:buSzPts val="1800"/>
              <a:buFont typeface="Arial" panose="020B0604020202020204" pitchFamily="34" charset="0"/>
              <a:buChar char="•"/>
            </a:pPr>
            <a:r>
              <a:rPr lang="en-US" dirty="0">
                <a:latin typeface="Red Hat Text" panose="02010503040201060303" pitchFamily="2" charset="77"/>
              </a:rPr>
              <a:t>AI data output will be connected to a cross-correlation engine, using real time and historical climate data for the deepest possible insight</a:t>
            </a:r>
          </a:p>
          <a:p>
            <a:pPr marL="542925" indent="-342900">
              <a:lnSpc>
                <a:spcPct val="150000"/>
              </a:lnSpc>
              <a:buSzPts val="1800"/>
              <a:buFont typeface="Arial" panose="020B0604020202020204" pitchFamily="34" charset="0"/>
              <a:buChar char="•"/>
            </a:pPr>
            <a:r>
              <a:rPr lang="en-US" dirty="0">
                <a:latin typeface="Red Hat Text" panose="02010503040201060303" pitchFamily="2" charset="77"/>
              </a:rPr>
              <a:t>Uses a secure layer 7 fabric to connect all remote instances</a:t>
            </a:r>
          </a:p>
          <a:p>
            <a:pPr marL="542925" indent="-342900">
              <a:lnSpc>
                <a:spcPct val="150000"/>
              </a:lnSpc>
              <a:buSzPts val="1800"/>
              <a:buFont typeface="Arial" panose="020B0604020202020204" pitchFamily="34" charset="0"/>
              <a:buChar char="•"/>
            </a:pPr>
            <a:r>
              <a:rPr lang="en-US" dirty="0">
                <a:latin typeface="Red Hat Text" panose="02010503040201060303" pitchFamily="2" charset="77"/>
              </a:rPr>
              <a:t>Started in telecommunications, given inherent large scale multinational networks</a:t>
            </a:r>
          </a:p>
          <a:p>
            <a:pPr marL="542925" indent="-342900">
              <a:lnSpc>
                <a:spcPct val="150000"/>
              </a:lnSpc>
              <a:buSzPts val="1800"/>
              <a:buFont typeface="Arial" panose="020B0604020202020204" pitchFamily="34" charset="0"/>
              <a:buChar char="•"/>
            </a:pPr>
            <a:r>
              <a:rPr lang="en-US" dirty="0">
                <a:latin typeface="Red Hat Text" panose="02010503040201060303" pitchFamily="2" charset="77"/>
              </a:rPr>
              <a:t>Also applicable to large-scale government / corporate IT use cases</a:t>
            </a:r>
          </a:p>
          <a:p>
            <a:endParaRPr lang="en-US" dirty="0"/>
          </a:p>
        </p:txBody>
      </p:sp>
    </p:spTree>
    <p:extLst>
      <p:ext uri="{BB962C8B-B14F-4D97-AF65-F5344CB8AC3E}">
        <p14:creationId xmlns:p14="http://schemas.microsoft.com/office/powerpoint/2010/main" val="1979946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pic>
        <p:nvPicPr>
          <p:cNvPr id="4" name="Picture 3">
            <a:extLst>
              <a:ext uri="{FF2B5EF4-FFF2-40B4-BE49-F238E27FC236}">
                <a16:creationId xmlns:a16="http://schemas.microsoft.com/office/drawing/2014/main" id="{27A2FA6D-F38D-CB14-DF7C-11A11AD137CD}"/>
              </a:ext>
            </a:extLst>
          </p:cNvPr>
          <p:cNvPicPr>
            <a:picLocks noChangeAspect="1"/>
          </p:cNvPicPr>
          <p:nvPr/>
        </p:nvPicPr>
        <p:blipFill>
          <a:blip r:embed="rId4"/>
          <a:stretch>
            <a:fillRect/>
          </a:stretch>
        </p:blipFill>
        <p:spPr>
          <a:xfrm>
            <a:off x="341076" y="769889"/>
            <a:ext cx="9147275" cy="4768025"/>
          </a:xfrm>
          <a:prstGeom prst="rect">
            <a:avLst/>
          </a:prstGeom>
        </p:spPr>
      </p:pic>
      <p:sp>
        <p:nvSpPr>
          <p:cNvPr id="6" name="TextBox 5">
            <a:extLst>
              <a:ext uri="{FF2B5EF4-FFF2-40B4-BE49-F238E27FC236}">
                <a16:creationId xmlns:a16="http://schemas.microsoft.com/office/drawing/2014/main" id="{C21F59F0-2EFF-A2E0-628E-FE54BFAEF1E1}"/>
              </a:ext>
            </a:extLst>
          </p:cNvPr>
          <p:cNvSpPr txBox="1"/>
          <p:nvPr/>
        </p:nvSpPr>
        <p:spPr>
          <a:xfrm>
            <a:off x="606175" y="308225"/>
            <a:ext cx="3441843" cy="461665"/>
          </a:xfrm>
          <a:prstGeom prst="rect">
            <a:avLst/>
          </a:prstGeom>
          <a:noFill/>
        </p:spPr>
        <p:txBody>
          <a:bodyPr wrap="square" rtlCol="0">
            <a:spAutoFit/>
          </a:bodyPr>
          <a:lstStyle/>
          <a:p>
            <a:r>
              <a:rPr lang="en-US" sz="2400" dirty="0">
                <a:latin typeface="Red Hat Display" panose="02010503040201060303" pitchFamily="2" charset="77"/>
              </a:rPr>
              <a:t>Climate Use Case</a:t>
            </a:r>
          </a:p>
        </p:txBody>
      </p:sp>
    </p:spTree>
    <p:extLst>
      <p:ext uri="{BB962C8B-B14F-4D97-AF65-F5344CB8AC3E}">
        <p14:creationId xmlns:p14="http://schemas.microsoft.com/office/powerpoint/2010/main" val="3425100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pic>
        <p:nvPicPr>
          <p:cNvPr id="3" name="Picture 2">
            <a:extLst>
              <a:ext uri="{FF2B5EF4-FFF2-40B4-BE49-F238E27FC236}">
                <a16:creationId xmlns:a16="http://schemas.microsoft.com/office/drawing/2014/main" id="{F62E7BC9-50FC-7A03-73B3-18345EE17A7A}"/>
              </a:ext>
            </a:extLst>
          </p:cNvPr>
          <p:cNvPicPr>
            <a:picLocks noChangeAspect="1"/>
          </p:cNvPicPr>
          <p:nvPr/>
        </p:nvPicPr>
        <p:blipFill>
          <a:blip r:embed="rId4"/>
          <a:stretch>
            <a:fillRect/>
          </a:stretch>
        </p:blipFill>
        <p:spPr>
          <a:xfrm>
            <a:off x="544530" y="746398"/>
            <a:ext cx="8815913" cy="5184899"/>
          </a:xfrm>
          <a:prstGeom prst="rect">
            <a:avLst/>
          </a:prstGeom>
        </p:spPr>
      </p:pic>
    </p:spTree>
    <p:extLst>
      <p:ext uri="{BB962C8B-B14F-4D97-AF65-F5344CB8AC3E}">
        <p14:creationId xmlns:p14="http://schemas.microsoft.com/office/powerpoint/2010/main" val="667031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pic>
        <p:nvPicPr>
          <p:cNvPr id="6" name="Picture 5">
            <a:extLst>
              <a:ext uri="{FF2B5EF4-FFF2-40B4-BE49-F238E27FC236}">
                <a16:creationId xmlns:a16="http://schemas.microsoft.com/office/drawing/2014/main" id="{2BC8A6DA-E481-C606-2675-B62826646C44}"/>
              </a:ext>
            </a:extLst>
          </p:cNvPr>
          <p:cNvPicPr>
            <a:picLocks noChangeAspect="1"/>
          </p:cNvPicPr>
          <p:nvPr/>
        </p:nvPicPr>
        <p:blipFill>
          <a:blip r:embed="rId4"/>
          <a:stretch>
            <a:fillRect/>
          </a:stretch>
        </p:blipFill>
        <p:spPr>
          <a:xfrm>
            <a:off x="523983" y="709363"/>
            <a:ext cx="8866597" cy="5329517"/>
          </a:xfrm>
          <a:prstGeom prst="rect">
            <a:avLst/>
          </a:prstGeom>
        </p:spPr>
      </p:pic>
    </p:spTree>
    <p:extLst>
      <p:ext uri="{BB962C8B-B14F-4D97-AF65-F5344CB8AC3E}">
        <p14:creationId xmlns:p14="http://schemas.microsoft.com/office/powerpoint/2010/main" val="2261454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sp>
        <p:nvSpPr>
          <p:cNvPr id="41" name="Oval 40">
            <a:extLst>
              <a:ext uri="{FF2B5EF4-FFF2-40B4-BE49-F238E27FC236}">
                <a16:creationId xmlns:a16="http://schemas.microsoft.com/office/drawing/2014/main" id="{623B8C1C-CBFA-D5A3-7618-20EF0B775C05}"/>
              </a:ext>
            </a:extLst>
          </p:cNvPr>
          <p:cNvSpPr/>
          <p:nvPr/>
        </p:nvSpPr>
        <p:spPr>
          <a:xfrm>
            <a:off x="628562" y="4770028"/>
            <a:ext cx="320808"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2" name="Oval 41">
            <a:extLst>
              <a:ext uri="{FF2B5EF4-FFF2-40B4-BE49-F238E27FC236}">
                <a16:creationId xmlns:a16="http://schemas.microsoft.com/office/drawing/2014/main" id="{122E3C69-D68B-953B-B885-1EA96574DF4F}"/>
              </a:ext>
            </a:extLst>
          </p:cNvPr>
          <p:cNvSpPr/>
          <p:nvPr/>
        </p:nvSpPr>
        <p:spPr>
          <a:xfrm>
            <a:off x="1291959" y="4763728"/>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527A21ED-3AA7-F8A3-6F8C-B5B7912DE494}"/>
              </a:ext>
            </a:extLst>
          </p:cNvPr>
          <p:cNvSpPr/>
          <p:nvPr/>
        </p:nvSpPr>
        <p:spPr>
          <a:xfrm>
            <a:off x="1962352" y="4761183"/>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5B06A78-8FAA-25E5-236F-7ACED34C1A8F}"/>
              </a:ext>
            </a:extLst>
          </p:cNvPr>
          <p:cNvSpPr/>
          <p:nvPr/>
        </p:nvSpPr>
        <p:spPr>
          <a:xfrm>
            <a:off x="2578754" y="4761183"/>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498C0DA7-4F7C-EB71-7A92-4EA43CA9FB02}"/>
              </a:ext>
            </a:extLst>
          </p:cNvPr>
          <p:cNvSpPr/>
          <p:nvPr/>
        </p:nvSpPr>
        <p:spPr>
          <a:xfrm>
            <a:off x="5576266" y="4756444"/>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144922FD-5BEF-FC78-BDDE-E858EFCBC408}"/>
              </a:ext>
            </a:extLst>
          </p:cNvPr>
          <p:cNvSpPr/>
          <p:nvPr/>
        </p:nvSpPr>
        <p:spPr>
          <a:xfrm>
            <a:off x="6234864" y="4756443"/>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2EC1D64C-96C6-80DE-552A-F4CAF75B4270}"/>
              </a:ext>
            </a:extLst>
          </p:cNvPr>
          <p:cNvSpPr/>
          <p:nvPr/>
        </p:nvSpPr>
        <p:spPr>
          <a:xfrm>
            <a:off x="6853913" y="4756443"/>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C7975861-5D39-A535-EBB2-3848220964FB}"/>
              </a:ext>
            </a:extLst>
          </p:cNvPr>
          <p:cNvSpPr/>
          <p:nvPr/>
        </p:nvSpPr>
        <p:spPr>
          <a:xfrm>
            <a:off x="7487297" y="4756442"/>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F21B449-EA6E-1865-FBC1-B70CEC395FD3}"/>
              </a:ext>
            </a:extLst>
          </p:cNvPr>
          <p:cNvSpPr/>
          <p:nvPr/>
        </p:nvSpPr>
        <p:spPr>
          <a:xfrm>
            <a:off x="8089826" y="4751355"/>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77D57EC3-2EC4-1534-7BF5-98DD8415C50E}"/>
              </a:ext>
            </a:extLst>
          </p:cNvPr>
          <p:cNvSpPr/>
          <p:nvPr/>
        </p:nvSpPr>
        <p:spPr>
          <a:xfrm>
            <a:off x="8722116" y="4748811"/>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48DF494-62C3-5870-26AD-9CBCCE540B8F}"/>
              </a:ext>
            </a:extLst>
          </p:cNvPr>
          <p:cNvSpPr/>
          <p:nvPr/>
        </p:nvSpPr>
        <p:spPr>
          <a:xfrm>
            <a:off x="3203782" y="4761183"/>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44AF21B-3D21-3A90-FA93-D379F191A34E}"/>
              </a:ext>
            </a:extLst>
          </p:cNvPr>
          <p:cNvSpPr/>
          <p:nvPr/>
        </p:nvSpPr>
        <p:spPr>
          <a:xfrm>
            <a:off x="3816189" y="4761183"/>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B8F05106-17EE-AE7D-CFDD-FC470D94656D}"/>
              </a:ext>
            </a:extLst>
          </p:cNvPr>
          <p:cNvSpPr/>
          <p:nvPr/>
        </p:nvSpPr>
        <p:spPr>
          <a:xfrm>
            <a:off x="1361529" y="3850890"/>
            <a:ext cx="327803" cy="3105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01F3CF92-C9D1-4F79-6FF7-268B60984C23}"/>
              </a:ext>
            </a:extLst>
          </p:cNvPr>
          <p:cNvSpPr/>
          <p:nvPr/>
        </p:nvSpPr>
        <p:spPr>
          <a:xfrm>
            <a:off x="7700107" y="3189539"/>
            <a:ext cx="327803" cy="3105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5297AF0D-32D3-F287-43DE-2A6EAC79EC6A}"/>
              </a:ext>
            </a:extLst>
          </p:cNvPr>
          <p:cNvSpPr/>
          <p:nvPr/>
        </p:nvSpPr>
        <p:spPr>
          <a:xfrm>
            <a:off x="2179896" y="3189538"/>
            <a:ext cx="327803" cy="3105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67979BC-BCAB-CA06-90CD-00A4EA9885A8}"/>
              </a:ext>
            </a:extLst>
          </p:cNvPr>
          <p:cNvSpPr/>
          <p:nvPr/>
        </p:nvSpPr>
        <p:spPr>
          <a:xfrm>
            <a:off x="9366282" y="4748810"/>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1FA765D6-00A4-3A09-861E-E17AE9640A90}"/>
              </a:ext>
            </a:extLst>
          </p:cNvPr>
          <p:cNvSpPr/>
          <p:nvPr/>
        </p:nvSpPr>
        <p:spPr>
          <a:xfrm>
            <a:off x="4355879" y="4760858"/>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87285C3F-13EC-B8FD-3D4E-28B1BE2D34C9}"/>
              </a:ext>
            </a:extLst>
          </p:cNvPr>
          <p:cNvSpPr/>
          <p:nvPr/>
        </p:nvSpPr>
        <p:spPr>
          <a:xfrm>
            <a:off x="4929875" y="4763728"/>
            <a:ext cx="327803" cy="3105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018FFB4D-FCAC-A1E5-0F43-7CBE06C92027}"/>
              </a:ext>
            </a:extLst>
          </p:cNvPr>
          <p:cNvSpPr/>
          <p:nvPr/>
        </p:nvSpPr>
        <p:spPr>
          <a:xfrm>
            <a:off x="8491391" y="3850889"/>
            <a:ext cx="327803" cy="3105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D757EBA9-38A9-109B-DE36-8A32CE2D3825}"/>
              </a:ext>
            </a:extLst>
          </p:cNvPr>
          <p:cNvSpPr/>
          <p:nvPr/>
        </p:nvSpPr>
        <p:spPr>
          <a:xfrm>
            <a:off x="3229319" y="3830274"/>
            <a:ext cx="327803" cy="3105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D332196F-4C46-4B95-4136-B23A4B272626}"/>
              </a:ext>
            </a:extLst>
          </p:cNvPr>
          <p:cNvSpPr/>
          <p:nvPr/>
        </p:nvSpPr>
        <p:spPr>
          <a:xfrm>
            <a:off x="6812583" y="3853760"/>
            <a:ext cx="327803" cy="3105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602360D2-BD32-583A-1F0E-9E1E36BAF18F}"/>
              </a:ext>
            </a:extLst>
          </p:cNvPr>
          <p:cNvSpPr/>
          <p:nvPr/>
        </p:nvSpPr>
        <p:spPr>
          <a:xfrm>
            <a:off x="5020951" y="3850889"/>
            <a:ext cx="327803" cy="3105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91EB95BE-2BA3-A4DB-A5D7-64282B9A3E97}"/>
              </a:ext>
            </a:extLst>
          </p:cNvPr>
          <p:cNvSpPr/>
          <p:nvPr/>
        </p:nvSpPr>
        <p:spPr>
          <a:xfrm>
            <a:off x="5886207" y="3189539"/>
            <a:ext cx="327803" cy="3105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17FF15E4-BDA6-8C40-6209-6DBF25540638}"/>
              </a:ext>
            </a:extLst>
          </p:cNvPr>
          <p:cNvSpPr/>
          <p:nvPr/>
        </p:nvSpPr>
        <p:spPr>
          <a:xfrm>
            <a:off x="4056587" y="3189540"/>
            <a:ext cx="327803" cy="3105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DE56BC34-B9C0-D1AD-42FA-BF2632C24EDE}"/>
              </a:ext>
            </a:extLst>
          </p:cNvPr>
          <p:cNvSpPr/>
          <p:nvPr/>
        </p:nvSpPr>
        <p:spPr>
          <a:xfrm>
            <a:off x="3229319" y="2217130"/>
            <a:ext cx="327803" cy="31055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DC66C921-03A7-F40C-2102-729D5D87366E}"/>
              </a:ext>
            </a:extLst>
          </p:cNvPr>
          <p:cNvSpPr/>
          <p:nvPr/>
        </p:nvSpPr>
        <p:spPr>
          <a:xfrm>
            <a:off x="6682795" y="2206004"/>
            <a:ext cx="327803" cy="31055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BF35B156-CF14-E8BC-E711-B7C5C219AA31}"/>
              </a:ext>
            </a:extLst>
          </p:cNvPr>
          <p:cNvSpPr/>
          <p:nvPr/>
        </p:nvSpPr>
        <p:spPr>
          <a:xfrm>
            <a:off x="5020951" y="2210989"/>
            <a:ext cx="327803" cy="31055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FCCDEE03-5869-10B2-BB4E-2C9838C553DD}"/>
              </a:ext>
            </a:extLst>
          </p:cNvPr>
          <p:cNvSpPr/>
          <p:nvPr/>
        </p:nvSpPr>
        <p:spPr>
          <a:xfrm>
            <a:off x="5020951" y="609600"/>
            <a:ext cx="327803" cy="310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69" name="Oval 68">
            <a:extLst>
              <a:ext uri="{FF2B5EF4-FFF2-40B4-BE49-F238E27FC236}">
                <a16:creationId xmlns:a16="http://schemas.microsoft.com/office/drawing/2014/main" id="{FEBB8F0A-BBDA-5736-6751-BFA821428395}"/>
              </a:ext>
            </a:extLst>
          </p:cNvPr>
          <p:cNvSpPr/>
          <p:nvPr/>
        </p:nvSpPr>
        <p:spPr>
          <a:xfrm>
            <a:off x="5896513" y="1509648"/>
            <a:ext cx="327803" cy="31055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A4BF7AD4-8E75-A611-CC4C-DC77A7AC3F5F}"/>
              </a:ext>
            </a:extLst>
          </p:cNvPr>
          <p:cNvSpPr/>
          <p:nvPr/>
        </p:nvSpPr>
        <p:spPr>
          <a:xfrm>
            <a:off x="4083441" y="1498292"/>
            <a:ext cx="327803" cy="31055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76436B7E-713B-AC8B-3D57-01852DC92F43}"/>
              </a:ext>
            </a:extLst>
          </p:cNvPr>
          <p:cNvSpPr txBox="1"/>
          <p:nvPr/>
        </p:nvSpPr>
        <p:spPr>
          <a:xfrm>
            <a:off x="3816189" y="1052394"/>
            <a:ext cx="2759089" cy="276999"/>
          </a:xfrm>
          <a:prstGeom prst="rect">
            <a:avLst/>
          </a:prstGeom>
          <a:noFill/>
        </p:spPr>
        <p:txBody>
          <a:bodyPr wrap="none" rtlCol="0">
            <a:spAutoFit/>
          </a:bodyPr>
          <a:lstStyle/>
          <a:p>
            <a:r>
              <a:rPr lang="en-US" sz="1200" b="1" dirty="0">
                <a:solidFill>
                  <a:srgbClr val="00B050"/>
                </a:solidFill>
              </a:rPr>
              <a:t>ADVISOR / REPORTING INSTANCE</a:t>
            </a:r>
          </a:p>
        </p:txBody>
      </p:sp>
      <p:sp>
        <p:nvSpPr>
          <p:cNvPr id="72" name="TextBox 71">
            <a:extLst>
              <a:ext uri="{FF2B5EF4-FFF2-40B4-BE49-F238E27FC236}">
                <a16:creationId xmlns:a16="http://schemas.microsoft.com/office/drawing/2014/main" id="{9C3D400F-4738-7BC3-EEDD-62BEB89034AE}"/>
              </a:ext>
            </a:extLst>
          </p:cNvPr>
          <p:cNvSpPr txBox="1"/>
          <p:nvPr/>
        </p:nvSpPr>
        <p:spPr>
          <a:xfrm>
            <a:off x="2639347" y="2732512"/>
            <a:ext cx="5418814" cy="276999"/>
          </a:xfrm>
          <a:prstGeom prst="rect">
            <a:avLst/>
          </a:prstGeom>
          <a:noFill/>
        </p:spPr>
        <p:txBody>
          <a:bodyPr wrap="square" rtlCol="0">
            <a:spAutoFit/>
          </a:bodyPr>
          <a:lstStyle/>
          <a:p>
            <a:r>
              <a:rPr lang="en-US" sz="1200" b="1" dirty="0">
                <a:solidFill>
                  <a:srgbClr val="00B0F0"/>
                </a:solidFill>
              </a:rPr>
              <a:t>LAYERS 4 and 5 - HIGHER ORDER PATTERN ANALYSIS / INSIGHT</a:t>
            </a:r>
          </a:p>
        </p:txBody>
      </p:sp>
      <p:sp>
        <p:nvSpPr>
          <p:cNvPr id="73" name="TextBox 72">
            <a:extLst>
              <a:ext uri="{FF2B5EF4-FFF2-40B4-BE49-F238E27FC236}">
                <a16:creationId xmlns:a16="http://schemas.microsoft.com/office/drawing/2014/main" id="{0D0D45E6-2297-1FBA-EC2B-AD42978298BB}"/>
              </a:ext>
            </a:extLst>
          </p:cNvPr>
          <p:cNvSpPr txBox="1"/>
          <p:nvPr/>
        </p:nvSpPr>
        <p:spPr>
          <a:xfrm>
            <a:off x="2048326" y="4338372"/>
            <a:ext cx="6770868" cy="276999"/>
          </a:xfrm>
          <a:prstGeom prst="rect">
            <a:avLst/>
          </a:prstGeom>
          <a:noFill/>
        </p:spPr>
        <p:txBody>
          <a:bodyPr wrap="square" rtlCol="0">
            <a:spAutoFit/>
          </a:bodyPr>
          <a:lstStyle/>
          <a:p>
            <a:r>
              <a:rPr lang="en-US" sz="1200" b="1" dirty="0">
                <a:solidFill>
                  <a:srgbClr val="FF0000"/>
                </a:solidFill>
              </a:rPr>
              <a:t>LAYERS 2 and 3 - MID-TIER DATA AGGREGATION AND PATTERN RECOGNITION</a:t>
            </a:r>
          </a:p>
        </p:txBody>
      </p:sp>
      <p:sp>
        <p:nvSpPr>
          <p:cNvPr id="74" name="TextBox 73">
            <a:extLst>
              <a:ext uri="{FF2B5EF4-FFF2-40B4-BE49-F238E27FC236}">
                <a16:creationId xmlns:a16="http://schemas.microsoft.com/office/drawing/2014/main" id="{A51FC6C7-0555-C7D7-58B9-682D791883D7}"/>
              </a:ext>
            </a:extLst>
          </p:cNvPr>
          <p:cNvSpPr txBox="1"/>
          <p:nvPr/>
        </p:nvSpPr>
        <p:spPr>
          <a:xfrm>
            <a:off x="3714738" y="5271826"/>
            <a:ext cx="2940228" cy="276999"/>
          </a:xfrm>
          <a:prstGeom prst="rect">
            <a:avLst/>
          </a:prstGeom>
          <a:noFill/>
        </p:spPr>
        <p:txBody>
          <a:bodyPr wrap="none" rtlCol="0">
            <a:spAutoFit/>
          </a:bodyPr>
          <a:lstStyle/>
          <a:p>
            <a:r>
              <a:rPr lang="en-US" sz="1200" b="1" dirty="0">
                <a:solidFill>
                  <a:schemeClr val="accent1">
                    <a:lumMod val="75000"/>
                  </a:schemeClr>
                </a:solidFill>
              </a:rPr>
              <a:t>AI/ML LAYER 1 - REPORTING NODES</a:t>
            </a:r>
          </a:p>
        </p:txBody>
      </p:sp>
      <p:sp>
        <p:nvSpPr>
          <p:cNvPr id="75" name="TextBox 74">
            <a:extLst>
              <a:ext uri="{FF2B5EF4-FFF2-40B4-BE49-F238E27FC236}">
                <a16:creationId xmlns:a16="http://schemas.microsoft.com/office/drawing/2014/main" id="{24169B35-FE44-6434-67F9-83217DB5AD05}"/>
              </a:ext>
            </a:extLst>
          </p:cNvPr>
          <p:cNvSpPr txBox="1"/>
          <p:nvPr/>
        </p:nvSpPr>
        <p:spPr>
          <a:xfrm>
            <a:off x="2614637" y="104284"/>
            <a:ext cx="5200463" cy="369332"/>
          </a:xfrm>
          <a:prstGeom prst="rect">
            <a:avLst/>
          </a:prstGeom>
          <a:noFill/>
        </p:spPr>
        <p:txBody>
          <a:bodyPr wrap="none" rtlCol="0">
            <a:spAutoFit/>
          </a:bodyPr>
          <a:lstStyle/>
          <a:p>
            <a:r>
              <a:rPr lang="en-US" dirty="0">
                <a:latin typeface="Red Hat Display" panose="02010503040201060303" pitchFamily="2" charset="77"/>
              </a:rPr>
              <a:t>Federated AI Model &amp; Cross Correlation Example</a:t>
            </a:r>
          </a:p>
        </p:txBody>
      </p:sp>
    </p:spTree>
    <p:extLst>
      <p:ext uri="{BB962C8B-B14F-4D97-AF65-F5344CB8AC3E}">
        <p14:creationId xmlns:p14="http://schemas.microsoft.com/office/powerpoint/2010/main" val="207450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dissolve">
                                      <p:cBhvr>
                                        <p:cTn id="10" dur="500"/>
                                        <p:tgtEl>
                                          <p:spTgt spid="4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dissolve">
                                      <p:cBhvr>
                                        <p:cTn id="13" dur="500"/>
                                        <p:tgtEl>
                                          <p:spTgt spid="4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500"/>
                                        <p:tgtEl>
                                          <p:spTgt spid="4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dissolve">
                                      <p:cBhvr>
                                        <p:cTn id="19" dur="500"/>
                                        <p:tgtEl>
                                          <p:spTgt spid="4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dissolve">
                                      <p:cBhvr>
                                        <p:cTn id="22" dur="500"/>
                                        <p:tgtEl>
                                          <p:spTgt spid="4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dissolve">
                                      <p:cBhvr>
                                        <p:cTn id="25" dur="500"/>
                                        <p:tgtEl>
                                          <p:spTgt spid="4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dissolve">
                                      <p:cBhvr>
                                        <p:cTn id="28" dur="500"/>
                                        <p:tgtEl>
                                          <p:spTgt spid="4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dissolve">
                                      <p:cBhvr>
                                        <p:cTn id="31" dur="500"/>
                                        <p:tgtEl>
                                          <p:spTgt spid="4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dissolve">
                                      <p:cBhvr>
                                        <p:cTn id="34" dur="500"/>
                                        <p:tgtEl>
                                          <p:spTgt spid="5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dissolve">
                                      <p:cBhvr>
                                        <p:cTn id="37" dur="500"/>
                                        <p:tgtEl>
                                          <p:spTgt spid="5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dissolve">
                                      <p:cBhvr>
                                        <p:cTn id="40" dur="500"/>
                                        <p:tgtEl>
                                          <p:spTgt spid="5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dissolve">
                                      <p:cBhvr>
                                        <p:cTn id="43" dur="500"/>
                                        <p:tgtEl>
                                          <p:spTgt spid="53"/>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dissolve">
                                      <p:cBhvr>
                                        <p:cTn id="46" dur="500"/>
                                        <p:tgtEl>
                                          <p:spTgt spid="5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dissolve">
                                      <p:cBhvr>
                                        <p:cTn id="52" dur="500"/>
                                        <p:tgtEl>
                                          <p:spTgt spid="5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dissolve">
                                      <p:cBhvr>
                                        <p:cTn id="55" dur="500"/>
                                        <p:tgtEl>
                                          <p:spTgt spid="5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dissolve">
                                      <p:cBhvr>
                                        <p:cTn id="58" dur="500"/>
                                        <p:tgtEl>
                                          <p:spTgt spid="6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dissolve">
                                      <p:cBhvr>
                                        <p:cTn id="61" dur="500"/>
                                        <p:tgtEl>
                                          <p:spTgt spid="6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dissolve">
                                      <p:cBhvr>
                                        <p:cTn id="69" dur="500"/>
                                        <p:tgtEl>
                                          <p:spTgt spid="5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dissolve">
                                      <p:cBhvr>
                                        <p:cTn id="72" dur="500"/>
                                        <p:tgtEl>
                                          <p:spTgt spid="5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dissolve">
                                      <p:cBhvr>
                                        <p:cTn id="75" dur="500"/>
                                        <p:tgtEl>
                                          <p:spTgt spid="63"/>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dissolve">
                                      <p:cBhvr>
                                        <p:cTn id="78" dur="500"/>
                                        <p:tgtEl>
                                          <p:spTgt spid="64"/>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dissolve">
                                      <p:cBhvr>
                                        <p:cTn id="83" dur="500"/>
                                        <p:tgtEl>
                                          <p:spTgt spid="6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dissolve">
                                      <p:cBhvr>
                                        <p:cTn id="86" dur="500"/>
                                        <p:tgtEl>
                                          <p:spTgt spid="6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dissolve">
                                      <p:cBhvr>
                                        <p:cTn id="89" dur="500"/>
                                        <p:tgtEl>
                                          <p:spTgt spid="67"/>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dissolve">
                                      <p:cBhvr>
                                        <p:cTn id="94" dur="500"/>
                                        <p:tgtEl>
                                          <p:spTgt spid="69"/>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dissolve">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dissolve">
                                      <p:cBhvr>
                                        <p:cTn id="10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sp>
        <p:nvSpPr>
          <p:cNvPr id="2" name="TextBox 1">
            <a:extLst>
              <a:ext uri="{FF2B5EF4-FFF2-40B4-BE49-F238E27FC236}">
                <a16:creationId xmlns:a16="http://schemas.microsoft.com/office/drawing/2014/main" id="{85FA2029-29F7-8F1C-3172-734524EE648A}"/>
              </a:ext>
            </a:extLst>
          </p:cNvPr>
          <p:cNvSpPr txBox="1"/>
          <p:nvPr/>
        </p:nvSpPr>
        <p:spPr>
          <a:xfrm>
            <a:off x="421240" y="1500027"/>
            <a:ext cx="8573181" cy="3491725"/>
          </a:xfrm>
          <a:prstGeom prst="rect">
            <a:avLst/>
          </a:prstGeom>
          <a:noFill/>
        </p:spPr>
        <p:txBody>
          <a:bodyPr wrap="none" rtlCol="0">
            <a:spAutoFit/>
          </a:bodyPr>
          <a:lstStyle/>
          <a:p>
            <a:pPr marL="457200" indent="-342900">
              <a:lnSpc>
                <a:spcPct val="115000"/>
              </a:lnSpc>
              <a:spcBef>
                <a:spcPts val="600"/>
              </a:spcBef>
              <a:buSzPts val="1800"/>
              <a:buFont typeface="Arial" panose="020B0604020202020204" pitchFamily="34" charset="0"/>
              <a:buChar char="•"/>
            </a:pPr>
            <a:r>
              <a:rPr lang="en-US" dirty="0">
                <a:latin typeface="Red Hat Display" panose="02010503040201060303" pitchFamily="2" charset="77"/>
                <a:ea typeface="Overpass-Light"/>
                <a:cs typeface="Overpass-Light"/>
                <a:sym typeface="Overpass Light"/>
              </a:rPr>
              <a:t>Foundation:  Model catalog and self-identifying asset framework</a:t>
            </a:r>
          </a:p>
          <a:p>
            <a:pPr marL="457200" indent="-342900">
              <a:lnSpc>
                <a:spcPct val="115000"/>
              </a:lnSpc>
              <a:spcBef>
                <a:spcPts val="600"/>
              </a:spcBef>
              <a:buSzPts val="1800"/>
              <a:buFont typeface="Arial" panose="020B0604020202020204" pitchFamily="34" charset="0"/>
              <a:buChar char="•"/>
            </a:pPr>
            <a:r>
              <a:rPr lang="en-US" dirty="0">
                <a:latin typeface="Red Hat Display" panose="02010503040201060303" pitchFamily="2" charset="77"/>
                <a:ea typeface="Overpass-Light"/>
                <a:cs typeface="Overpass-Light"/>
                <a:sym typeface="Overpass Light"/>
              </a:rPr>
              <a:t>Secure AI &amp; application integration fabric</a:t>
            </a:r>
          </a:p>
          <a:p>
            <a:pPr marL="457200" indent="-342900">
              <a:lnSpc>
                <a:spcPct val="115000"/>
              </a:lnSpc>
              <a:spcBef>
                <a:spcPts val="600"/>
              </a:spcBef>
              <a:buSzPts val="1800"/>
              <a:buFont typeface="Arial" panose="020B0604020202020204" pitchFamily="34" charset="0"/>
              <a:buChar char="•"/>
            </a:pPr>
            <a:r>
              <a:rPr lang="en-US" dirty="0">
                <a:latin typeface="Red Hat Display" panose="02010503040201060303" pitchFamily="2" charset="77"/>
                <a:ea typeface="Overpass-Light"/>
                <a:cs typeface="Overpass-Light"/>
                <a:sym typeface="Overpass Light"/>
              </a:rPr>
              <a:t>Central cross correlation AI engine and reporting instance</a:t>
            </a:r>
          </a:p>
          <a:p>
            <a:pPr marL="457200" indent="-342900">
              <a:lnSpc>
                <a:spcPct val="115000"/>
              </a:lnSpc>
              <a:spcBef>
                <a:spcPts val="600"/>
              </a:spcBef>
              <a:buSzPts val="1800"/>
              <a:buFont typeface="Arial" panose="020B0604020202020204" pitchFamily="34" charset="0"/>
              <a:buChar char="•"/>
            </a:pPr>
            <a:r>
              <a:rPr lang="en-US" dirty="0">
                <a:latin typeface="Red Hat Display" panose="02010503040201060303" pitchFamily="2" charset="77"/>
                <a:ea typeface="Overpass-Light"/>
                <a:cs typeface="Overpass-Light"/>
                <a:sym typeface="Overpass Light"/>
              </a:rPr>
              <a:t>AI models for required Neurosystem functions</a:t>
            </a:r>
          </a:p>
          <a:p>
            <a:pPr marL="457200" indent="-342900">
              <a:lnSpc>
                <a:spcPct val="115000"/>
              </a:lnSpc>
              <a:spcBef>
                <a:spcPts val="600"/>
              </a:spcBef>
              <a:buSzPts val="1800"/>
              <a:buFont typeface="Arial" panose="020B0604020202020204" pitchFamily="34" charset="0"/>
              <a:buChar char="•"/>
            </a:pPr>
            <a:r>
              <a:rPr lang="en-US" dirty="0">
                <a:latin typeface="Red Hat Display" panose="02010503040201060303" pitchFamily="2" charset="77"/>
                <a:ea typeface="Overpass-Light"/>
                <a:cs typeface="Overpass-Light"/>
                <a:sym typeface="Overpass Light"/>
              </a:rPr>
              <a:t>Bespoke AI models to be developed as needed</a:t>
            </a:r>
          </a:p>
          <a:p>
            <a:pPr marL="457200" indent="-342900">
              <a:lnSpc>
                <a:spcPct val="115000"/>
              </a:lnSpc>
              <a:spcBef>
                <a:spcPts val="600"/>
              </a:spcBef>
              <a:buSzPts val="1800"/>
              <a:buFont typeface="Arial" panose="020B0604020202020204" pitchFamily="34" charset="0"/>
              <a:buChar char="•"/>
            </a:pPr>
            <a:r>
              <a:rPr lang="en-US" dirty="0">
                <a:latin typeface="Red Hat Display" panose="02010503040201060303" pitchFamily="2" charset="77"/>
                <a:ea typeface="Overpass-Light"/>
                <a:cs typeface="Overpass-Light"/>
                <a:sym typeface="Overpass Light"/>
              </a:rPr>
              <a:t>AI network security, with novel intrusion detection and network node validation</a:t>
            </a:r>
          </a:p>
          <a:p>
            <a:pPr marL="457200" indent="-342900">
              <a:lnSpc>
                <a:spcPct val="115000"/>
              </a:lnSpc>
              <a:spcBef>
                <a:spcPts val="600"/>
              </a:spcBef>
              <a:buSzPts val="1800"/>
              <a:buFont typeface="Arial" panose="020B0604020202020204" pitchFamily="34" charset="0"/>
              <a:buChar char="•"/>
            </a:pPr>
            <a:r>
              <a:rPr lang="en-US" dirty="0">
                <a:latin typeface="Red Hat Display" panose="02010503040201060303" pitchFamily="2" charset="77"/>
                <a:ea typeface="Overpass-Light"/>
                <a:cs typeface="Overpass-Light"/>
                <a:sym typeface="Overpass Light"/>
              </a:rPr>
              <a:t>Ethical operation directives, and related data governance parameters</a:t>
            </a:r>
          </a:p>
          <a:p>
            <a:pPr marL="114300">
              <a:lnSpc>
                <a:spcPct val="115000"/>
              </a:lnSpc>
              <a:spcBef>
                <a:spcPts val="600"/>
              </a:spcBef>
              <a:buSzPts val="1800"/>
            </a:pPr>
            <a:endParaRPr lang="en-US" sz="2000" dirty="0">
              <a:latin typeface="Red Hat Display" panose="02010503040201060303" pitchFamily="2" charset="77"/>
              <a:ea typeface="Overpass-Light"/>
              <a:cs typeface="Overpass-Light"/>
              <a:sym typeface="Overpass Light"/>
            </a:endParaRPr>
          </a:p>
          <a:p>
            <a:endParaRPr lang="en-US" dirty="0"/>
          </a:p>
        </p:txBody>
      </p:sp>
      <p:sp>
        <p:nvSpPr>
          <p:cNvPr id="3" name="TextBox 2">
            <a:extLst>
              <a:ext uri="{FF2B5EF4-FFF2-40B4-BE49-F238E27FC236}">
                <a16:creationId xmlns:a16="http://schemas.microsoft.com/office/drawing/2014/main" id="{E1CFFF35-55B0-6678-0D74-6701C0A3D529}"/>
              </a:ext>
            </a:extLst>
          </p:cNvPr>
          <p:cNvSpPr txBox="1"/>
          <p:nvPr/>
        </p:nvSpPr>
        <p:spPr>
          <a:xfrm>
            <a:off x="575353" y="493160"/>
            <a:ext cx="3129383" cy="461665"/>
          </a:xfrm>
          <a:prstGeom prst="rect">
            <a:avLst/>
          </a:prstGeom>
          <a:noFill/>
        </p:spPr>
        <p:txBody>
          <a:bodyPr wrap="none" rtlCol="0">
            <a:spAutoFit/>
          </a:bodyPr>
          <a:lstStyle/>
          <a:p>
            <a:r>
              <a:rPr lang="en-US" sz="2400" dirty="0">
                <a:latin typeface="Red Hat Display" panose="02010503040201060303" pitchFamily="2" charset="77"/>
              </a:rPr>
              <a:t>Code in development</a:t>
            </a:r>
          </a:p>
        </p:txBody>
      </p:sp>
    </p:spTree>
    <p:extLst>
      <p:ext uri="{BB962C8B-B14F-4D97-AF65-F5344CB8AC3E}">
        <p14:creationId xmlns:p14="http://schemas.microsoft.com/office/powerpoint/2010/main" val="4203701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4BF75-2DFA-BA59-F823-6CD6E0E995A2}"/>
              </a:ext>
            </a:extLst>
          </p:cNvPr>
          <p:cNvPicPr>
            <a:picLocks noChangeAspect="1"/>
          </p:cNvPicPr>
          <p:nvPr/>
        </p:nvPicPr>
        <p:blipFill>
          <a:blip r:embed="rId3"/>
          <a:stretch>
            <a:fillRect/>
          </a:stretch>
        </p:blipFill>
        <p:spPr>
          <a:xfrm>
            <a:off x="11196944" y="6034905"/>
            <a:ext cx="731252" cy="601663"/>
          </a:xfrm>
          <a:prstGeom prst="rect">
            <a:avLst/>
          </a:prstGeom>
        </p:spPr>
      </p:pic>
      <p:pic>
        <p:nvPicPr>
          <p:cNvPr id="3" name="Picture 2">
            <a:extLst>
              <a:ext uri="{FF2B5EF4-FFF2-40B4-BE49-F238E27FC236}">
                <a16:creationId xmlns:a16="http://schemas.microsoft.com/office/drawing/2014/main" id="{1D9E1DD7-FD2C-FF11-D4BB-B257B04A78CF}"/>
              </a:ext>
            </a:extLst>
          </p:cNvPr>
          <p:cNvPicPr>
            <a:picLocks noChangeAspect="1"/>
          </p:cNvPicPr>
          <p:nvPr/>
        </p:nvPicPr>
        <p:blipFill>
          <a:blip r:embed="rId4"/>
          <a:stretch>
            <a:fillRect/>
          </a:stretch>
        </p:blipFill>
        <p:spPr>
          <a:xfrm>
            <a:off x="986319" y="752699"/>
            <a:ext cx="7952198" cy="5032125"/>
          </a:xfrm>
          <a:prstGeom prst="rect">
            <a:avLst/>
          </a:prstGeom>
        </p:spPr>
      </p:pic>
    </p:spTree>
    <p:extLst>
      <p:ext uri="{BB962C8B-B14F-4D97-AF65-F5344CB8AC3E}">
        <p14:creationId xmlns:p14="http://schemas.microsoft.com/office/powerpoint/2010/main" val="360229565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{4D70592D-9E69-AE4B-B2F0-CA86F8C2C89B}tf10001060</Template>
  <TotalTime>610</TotalTime>
  <Words>1528</Words>
  <Application>Microsoft Macintosh PowerPoint</Application>
  <PresentationFormat>Widescreen</PresentationFormat>
  <Paragraphs>92</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Avenir</vt:lpstr>
      <vt:lpstr>Calibri</vt:lpstr>
      <vt:lpstr>Red Hat Display</vt:lpstr>
      <vt:lpstr>Red Hat Text</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30</cp:revision>
  <dcterms:created xsi:type="dcterms:W3CDTF">2022-05-04T19:39:10Z</dcterms:created>
  <dcterms:modified xsi:type="dcterms:W3CDTF">2022-05-17T18:20:16Z</dcterms:modified>
</cp:coreProperties>
</file>